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imo" panose="020B0604020202020204" charset="0"/>
      <p:regular r:id="rId23"/>
    </p:embeddedFont>
    <p:embeddedFont>
      <p:font typeface="Arimo Bold" panose="020B0604020202020204" charset="0"/>
      <p:regular r:id="rId24"/>
    </p:embeddedFont>
    <p:embeddedFont>
      <p:font typeface="Garet" panose="020B0604020202020204" charset="0"/>
      <p:regular r:id="rId25"/>
    </p:embeddedFont>
    <p:embeddedFont>
      <p:font typeface="Garet Bold" panose="020B0604020202020204" charset="0"/>
      <p:regular r:id="rId26"/>
    </p:embeddedFont>
    <p:embeddedFont>
      <p:font typeface="Horizon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613DA-6841-44BD-B64D-AB57B3B0E139}" v="55" dt="2026-01-06T18:28:51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ampalli Saathvik" userId="e958bb122ac88004" providerId="LiveId" clId="{00B80D4F-7DFB-43A3-9929-3FB4F844D800}"/>
    <pc:docChg chg="undo custSel modSld">
      <pc:chgData name="Kellampalli Saathvik" userId="e958bb122ac88004" providerId="LiveId" clId="{00B80D4F-7DFB-43A3-9929-3FB4F844D800}" dt="2026-01-07T13:23:55.282" v="371" actId="1076"/>
      <pc:docMkLst>
        <pc:docMk/>
      </pc:docMkLst>
      <pc:sldChg chg="modSp mod modTransition">
        <pc:chgData name="Kellampalli Saathvik" userId="e958bb122ac88004" providerId="LiveId" clId="{00B80D4F-7DFB-43A3-9929-3FB4F844D800}" dt="2026-01-06T18:17:44.496" v="14"/>
        <pc:sldMkLst>
          <pc:docMk/>
          <pc:sldMk cId="0" sldId="256"/>
        </pc:sldMkLst>
        <pc:spChg chg="mod">
          <ac:chgData name="Kellampalli Saathvik" userId="e958bb122ac88004" providerId="LiveId" clId="{00B80D4F-7DFB-43A3-9929-3FB4F844D800}" dt="2026-01-06T18:15:35.762" v="2" actId="115"/>
          <ac:spMkLst>
            <pc:docMk/>
            <pc:sldMk cId="0" sldId="256"/>
            <ac:spMk id="8" creationId="{00000000-0000-0000-0000-000000000000}"/>
          </ac:spMkLst>
        </pc:spChg>
      </pc:sldChg>
      <pc:sldChg chg="modTransition">
        <pc:chgData name="Kellampalli Saathvik" userId="e958bb122ac88004" providerId="LiveId" clId="{00B80D4F-7DFB-43A3-9929-3FB4F844D800}" dt="2026-01-06T18:17:58.426" v="17"/>
        <pc:sldMkLst>
          <pc:docMk/>
          <pc:sldMk cId="0" sldId="257"/>
        </pc:sldMkLst>
      </pc:sldChg>
      <pc:sldChg chg="modTransition">
        <pc:chgData name="Kellampalli Saathvik" userId="e958bb122ac88004" providerId="LiveId" clId="{00B80D4F-7DFB-43A3-9929-3FB4F844D800}" dt="2026-01-06T18:18:13.587" v="18"/>
        <pc:sldMkLst>
          <pc:docMk/>
          <pc:sldMk cId="0" sldId="258"/>
        </pc:sldMkLst>
      </pc:sldChg>
      <pc:sldChg chg="modTransition">
        <pc:chgData name="Kellampalli Saathvik" userId="e958bb122ac88004" providerId="LiveId" clId="{00B80D4F-7DFB-43A3-9929-3FB4F844D800}" dt="2026-01-06T18:18:35.707" v="21"/>
        <pc:sldMkLst>
          <pc:docMk/>
          <pc:sldMk cId="0" sldId="259"/>
        </pc:sldMkLst>
      </pc:sldChg>
      <pc:sldChg chg="modSp mod modTransition">
        <pc:chgData name="Kellampalli Saathvik" userId="e958bb122ac88004" providerId="LiveId" clId="{00B80D4F-7DFB-43A3-9929-3FB4F844D800}" dt="2026-01-07T13:23:55.282" v="371" actId="1076"/>
        <pc:sldMkLst>
          <pc:docMk/>
          <pc:sldMk cId="0" sldId="260"/>
        </pc:sldMkLst>
        <pc:spChg chg="mod">
          <ac:chgData name="Kellampalli Saathvik" userId="e958bb122ac88004" providerId="LiveId" clId="{00B80D4F-7DFB-43A3-9929-3FB4F844D800}" dt="2026-01-07T13:23:55.282" v="371" actId="1076"/>
          <ac:spMkLst>
            <pc:docMk/>
            <pc:sldMk cId="0" sldId="260"/>
            <ac:spMk id="4" creationId="{00000000-0000-0000-0000-000000000000}"/>
          </ac:spMkLst>
        </pc:spChg>
      </pc:sldChg>
      <pc:sldChg chg="modTransition">
        <pc:chgData name="Kellampalli Saathvik" userId="e958bb122ac88004" providerId="LiveId" clId="{00B80D4F-7DFB-43A3-9929-3FB4F844D800}" dt="2026-01-06T18:18:46.371" v="23"/>
        <pc:sldMkLst>
          <pc:docMk/>
          <pc:sldMk cId="0" sldId="261"/>
        </pc:sldMkLst>
      </pc:sldChg>
      <pc:sldChg chg="modTransition">
        <pc:chgData name="Kellampalli Saathvik" userId="e958bb122ac88004" providerId="LiveId" clId="{00B80D4F-7DFB-43A3-9929-3FB4F844D800}" dt="2026-01-06T18:18:59.327" v="24"/>
        <pc:sldMkLst>
          <pc:docMk/>
          <pc:sldMk cId="0" sldId="262"/>
        </pc:sldMkLst>
      </pc:sldChg>
      <pc:sldChg chg="modTransition">
        <pc:chgData name="Kellampalli Saathvik" userId="e958bb122ac88004" providerId="LiveId" clId="{00B80D4F-7DFB-43A3-9929-3FB4F844D800}" dt="2026-01-06T18:19:06.116" v="25"/>
        <pc:sldMkLst>
          <pc:docMk/>
          <pc:sldMk cId="0" sldId="263"/>
        </pc:sldMkLst>
      </pc:sldChg>
      <pc:sldChg chg="modTransition">
        <pc:chgData name="Kellampalli Saathvik" userId="e958bb122ac88004" providerId="LiveId" clId="{00B80D4F-7DFB-43A3-9929-3FB4F844D800}" dt="2026-01-06T18:23:24.638" v="58"/>
        <pc:sldMkLst>
          <pc:docMk/>
          <pc:sldMk cId="0" sldId="264"/>
        </pc:sldMkLst>
      </pc:sldChg>
      <pc:sldChg chg="modTransition">
        <pc:chgData name="Kellampalli Saathvik" userId="e958bb122ac88004" providerId="LiveId" clId="{00B80D4F-7DFB-43A3-9929-3FB4F844D800}" dt="2026-01-06T18:19:59.986" v="32"/>
        <pc:sldMkLst>
          <pc:docMk/>
          <pc:sldMk cId="0" sldId="265"/>
        </pc:sldMkLst>
      </pc:sldChg>
      <pc:sldChg chg="addSp delSp modSp mod modTransition">
        <pc:chgData name="Kellampalli Saathvik" userId="e958bb122ac88004" providerId="LiveId" clId="{00B80D4F-7DFB-43A3-9929-3FB4F844D800}" dt="2026-01-06T18:35:58.172" v="106" actId="1076"/>
        <pc:sldMkLst>
          <pc:docMk/>
          <pc:sldMk cId="0" sldId="266"/>
        </pc:sldMkLst>
        <pc:spChg chg="mod">
          <ac:chgData name="Kellampalli Saathvik" userId="e958bb122ac88004" providerId="LiveId" clId="{00B80D4F-7DFB-43A3-9929-3FB4F844D800}" dt="2026-01-06T18:31:58.032" v="92" actId="1076"/>
          <ac:spMkLst>
            <pc:docMk/>
            <pc:sldMk cId="0" sldId="266"/>
            <ac:spMk id="2" creationId="{00000000-0000-0000-0000-000000000000}"/>
          </ac:spMkLst>
        </pc:spChg>
        <pc:spChg chg="add del">
          <ac:chgData name="Kellampalli Saathvik" userId="e958bb122ac88004" providerId="LiveId" clId="{00B80D4F-7DFB-43A3-9929-3FB4F844D800}" dt="2026-01-06T18:35:19.410" v="102" actId="478"/>
          <ac:spMkLst>
            <pc:docMk/>
            <pc:sldMk cId="0" sldId="266"/>
            <ac:spMk id="4" creationId="{00000000-0000-0000-0000-000000000000}"/>
          </ac:spMkLst>
        </pc:spChg>
        <pc:graphicFrameChg chg="mod modGraphic">
          <ac:chgData name="Kellampalli Saathvik" userId="e958bb122ac88004" providerId="LiveId" clId="{00B80D4F-7DFB-43A3-9929-3FB4F844D800}" dt="2026-01-06T18:35:58.172" v="106" actId="1076"/>
          <ac:graphicFrameMkLst>
            <pc:docMk/>
            <pc:sldMk cId="0" sldId="266"/>
            <ac:graphicFrameMk id="5" creationId="{00000000-0000-0000-0000-000000000000}"/>
          </ac:graphicFrameMkLst>
        </pc:graphicFrameChg>
      </pc:sldChg>
      <pc:sldChg chg="modSp mod modTransition">
        <pc:chgData name="Kellampalli Saathvik" userId="e958bb122ac88004" providerId="LiveId" clId="{00B80D4F-7DFB-43A3-9929-3FB4F844D800}" dt="2026-01-06T18:20:52.816" v="35"/>
        <pc:sldMkLst>
          <pc:docMk/>
          <pc:sldMk cId="0" sldId="267"/>
        </pc:sldMkLst>
        <pc:spChg chg="mod">
          <ac:chgData name="Kellampalli Saathvik" userId="e958bb122ac88004" providerId="LiveId" clId="{00B80D4F-7DFB-43A3-9929-3FB4F844D800}" dt="2026-01-06T18:20:39.818" v="34" actId="14100"/>
          <ac:spMkLst>
            <pc:docMk/>
            <pc:sldMk cId="0" sldId="267"/>
            <ac:spMk id="7" creationId="{00000000-0000-0000-0000-000000000000}"/>
          </ac:spMkLst>
        </pc:spChg>
      </pc:sldChg>
      <pc:sldChg chg="modSp mod modTransition">
        <pc:chgData name="Kellampalli Saathvik" userId="e958bb122ac88004" providerId="LiveId" clId="{00B80D4F-7DFB-43A3-9929-3FB4F844D800}" dt="2026-01-06T18:39:17.152" v="107" actId="14100"/>
        <pc:sldMkLst>
          <pc:docMk/>
          <pc:sldMk cId="0" sldId="268"/>
        </pc:sldMkLst>
        <pc:spChg chg="mod">
          <ac:chgData name="Kellampalli Saathvik" userId="e958bb122ac88004" providerId="LiveId" clId="{00B80D4F-7DFB-43A3-9929-3FB4F844D800}" dt="2026-01-06T18:39:17.152" v="107" actId="14100"/>
          <ac:spMkLst>
            <pc:docMk/>
            <pc:sldMk cId="0" sldId="268"/>
            <ac:spMk id="4" creationId="{00000000-0000-0000-0000-000000000000}"/>
          </ac:spMkLst>
        </pc:spChg>
      </pc:sldChg>
      <pc:sldChg chg="modTransition">
        <pc:chgData name="Kellampalli Saathvik" userId="e958bb122ac88004" providerId="LiveId" clId="{00B80D4F-7DFB-43A3-9929-3FB4F844D800}" dt="2026-01-06T18:21:04.057" v="37"/>
        <pc:sldMkLst>
          <pc:docMk/>
          <pc:sldMk cId="0" sldId="269"/>
        </pc:sldMkLst>
      </pc:sldChg>
      <pc:sldChg chg="modSp mod modTransition">
        <pc:chgData name="Kellampalli Saathvik" userId="e958bb122ac88004" providerId="LiveId" clId="{00B80D4F-7DFB-43A3-9929-3FB4F844D800}" dt="2026-01-07T04:59:05.673" v="365" actId="113"/>
        <pc:sldMkLst>
          <pc:docMk/>
          <pc:sldMk cId="0" sldId="270"/>
        </pc:sldMkLst>
        <pc:spChg chg="mod">
          <ac:chgData name="Kellampalli Saathvik" userId="e958bb122ac88004" providerId="LiveId" clId="{00B80D4F-7DFB-43A3-9929-3FB4F844D800}" dt="2026-01-07T04:58:58.533" v="363" actId="113"/>
          <ac:spMkLst>
            <pc:docMk/>
            <pc:sldMk cId="0" sldId="270"/>
            <ac:spMk id="21" creationId="{00000000-0000-0000-0000-000000000000}"/>
          </ac:spMkLst>
        </pc:spChg>
        <pc:spChg chg="mod">
          <ac:chgData name="Kellampalli Saathvik" userId="e958bb122ac88004" providerId="LiveId" clId="{00B80D4F-7DFB-43A3-9929-3FB4F844D800}" dt="2026-01-07T04:59:01.937" v="364" actId="113"/>
          <ac:spMkLst>
            <pc:docMk/>
            <pc:sldMk cId="0" sldId="270"/>
            <ac:spMk id="22" creationId="{00000000-0000-0000-0000-000000000000}"/>
          </ac:spMkLst>
        </pc:spChg>
        <pc:spChg chg="mod">
          <ac:chgData name="Kellampalli Saathvik" userId="e958bb122ac88004" providerId="LiveId" clId="{00B80D4F-7DFB-43A3-9929-3FB4F844D800}" dt="2026-01-07T04:59:05.673" v="365" actId="113"/>
          <ac:spMkLst>
            <pc:docMk/>
            <pc:sldMk cId="0" sldId="270"/>
            <ac:spMk id="23" creationId="{00000000-0000-0000-0000-000000000000}"/>
          </ac:spMkLst>
        </pc:spChg>
      </pc:sldChg>
      <pc:sldChg chg="addSp delSp modSp mod modTransition">
        <pc:chgData name="Kellampalli Saathvik" userId="e958bb122ac88004" providerId="LiveId" clId="{00B80D4F-7DFB-43A3-9929-3FB4F844D800}" dt="2026-01-07T04:58:48.401" v="362" actId="1076"/>
        <pc:sldMkLst>
          <pc:docMk/>
          <pc:sldMk cId="0" sldId="271"/>
        </pc:sldMkLst>
        <pc:spChg chg="del mod">
          <ac:chgData name="Kellampalli Saathvik" userId="e958bb122ac88004" providerId="LiveId" clId="{00B80D4F-7DFB-43A3-9929-3FB4F844D800}" dt="2026-01-07T04:55:20.920" v="225"/>
          <ac:spMkLst>
            <pc:docMk/>
            <pc:sldMk cId="0" sldId="271"/>
            <ac:spMk id="13" creationId="{00000000-0000-0000-0000-000000000000}"/>
          </ac:spMkLst>
        </pc:spChg>
        <pc:spChg chg="mod">
          <ac:chgData name="Kellampalli Saathvik" userId="e958bb122ac88004" providerId="LiveId" clId="{00B80D4F-7DFB-43A3-9929-3FB4F844D800}" dt="2026-01-07T04:54:38.390" v="208" actId="1076"/>
          <ac:spMkLst>
            <pc:docMk/>
            <pc:sldMk cId="0" sldId="271"/>
            <ac:spMk id="14" creationId="{00000000-0000-0000-0000-000000000000}"/>
          </ac:spMkLst>
        </pc:spChg>
        <pc:spChg chg="del mod">
          <ac:chgData name="Kellampalli Saathvik" userId="e958bb122ac88004" providerId="LiveId" clId="{00B80D4F-7DFB-43A3-9929-3FB4F844D800}" dt="2026-01-07T04:54:01.211" v="181"/>
          <ac:spMkLst>
            <pc:docMk/>
            <pc:sldMk cId="0" sldId="271"/>
            <ac:spMk id="17" creationId="{00000000-0000-0000-0000-000000000000}"/>
          </ac:spMkLst>
        </pc:spChg>
        <pc:spChg chg="mod">
          <ac:chgData name="Kellampalli Saathvik" userId="e958bb122ac88004" providerId="LiveId" clId="{00B80D4F-7DFB-43A3-9929-3FB4F844D800}" dt="2026-01-07T04:53:29.174" v="150" actId="1076"/>
          <ac:spMkLst>
            <pc:docMk/>
            <pc:sldMk cId="0" sldId="271"/>
            <ac:spMk id="18" creationId="{00000000-0000-0000-0000-000000000000}"/>
          </ac:spMkLst>
        </pc:spChg>
        <pc:spChg chg="mod">
          <ac:chgData name="Kellampalli Saathvik" userId="e958bb122ac88004" providerId="LiveId" clId="{00B80D4F-7DFB-43A3-9929-3FB4F844D800}" dt="2026-01-07T04:53:35.328" v="151" actId="1076"/>
          <ac:spMkLst>
            <pc:docMk/>
            <pc:sldMk cId="0" sldId="271"/>
            <ac:spMk id="19" creationId="{00000000-0000-0000-0000-000000000000}"/>
          </ac:spMkLst>
        </pc:spChg>
        <pc:spChg chg="del mod">
          <ac:chgData name="Kellampalli Saathvik" userId="e958bb122ac88004" providerId="LiveId" clId="{00B80D4F-7DFB-43A3-9929-3FB4F844D800}" dt="2026-01-07T04:55:20.920" v="223"/>
          <ac:spMkLst>
            <pc:docMk/>
            <pc:sldMk cId="0" sldId="271"/>
            <ac:spMk id="20" creationId="{00000000-0000-0000-0000-000000000000}"/>
          </ac:spMkLst>
        </pc:spChg>
        <pc:spChg chg="mod">
          <ac:chgData name="Kellampalli Saathvik" userId="e958bb122ac88004" providerId="LiveId" clId="{00B80D4F-7DFB-43A3-9929-3FB4F844D800}" dt="2026-01-07T04:53:59.999" v="179" actId="20577"/>
          <ac:spMkLst>
            <pc:docMk/>
            <pc:sldMk cId="0" sldId="271"/>
            <ac:spMk id="21" creationId="{00000000-0000-0000-0000-000000000000}"/>
          </ac:spMkLst>
        </pc:spChg>
        <pc:spChg chg="mod">
          <ac:chgData name="Kellampalli Saathvik" userId="e958bb122ac88004" providerId="LiveId" clId="{00B80D4F-7DFB-43A3-9929-3FB4F844D800}" dt="2026-01-07T04:54:17.941" v="187" actId="1076"/>
          <ac:spMkLst>
            <pc:docMk/>
            <pc:sldMk cId="0" sldId="271"/>
            <ac:spMk id="22" creationId="{00000000-0000-0000-0000-000000000000}"/>
          </ac:spMkLst>
        </pc:spChg>
        <pc:spChg chg="mod">
          <ac:chgData name="Kellampalli Saathvik" userId="e958bb122ac88004" providerId="LiveId" clId="{00B80D4F-7DFB-43A3-9929-3FB4F844D800}" dt="2026-01-07T04:55:07.445" v="218" actId="1076"/>
          <ac:spMkLst>
            <pc:docMk/>
            <pc:sldMk cId="0" sldId="271"/>
            <ac:spMk id="23" creationId="{00000000-0000-0000-0000-000000000000}"/>
          </ac:spMkLst>
        </pc:spChg>
        <pc:spChg chg="add mod">
          <ac:chgData name="Kellampalli Saathvik" userId="e958bb122ac88004" providerId="LiveId" clId="{00B80D4F-7DFB-43A3-9929-3FB4F844D800}" dt="2026-01-07T04:58:09.200" v="346" actId="1076"/>
          <ac:spMkLst>
            <pc:docMk/>
            <pc:sldMk cId="0" sldId="271"/>
            <ac:spMk id="26" creationId="{02D7214A-AEF0-CF78-BC6F-0CD4C57D5CA7}"/>
          </ac:spMkLst>
        </pc:spChg>
        <pc:spChg chg="add mod">
          <ac:chgData name="Kellampalli Saathvik" userId="e958bb122ac88004" providerId="LiveId" clId="{00B80D4F-7DFB-43A3-9929-3FB4F844D800}" dt="2026-01-07T04:58:13.348" v="347" actId="1076"/>
          <ac:spMkLst>
            <pc:docMk/>
            <pc:sldMk cId="0" sldId="271"/>
            <ac:spMk id="28" creationId="{1EDB5F84-1DED-6100-A844-7BA4AFF7FBBA}"/>
          </ac:spMkLst>
        </pc:spChg>
        <pc:spChg chg="add mod">
          <ac:chgData name="Kellampalli Saathvik" userId="e958bb122ac88004" providerId="LiveId" clId="{00B80D4F-7DFB-43A3-9929-3FB4F844D800}" dt="2026-01-07T04:58:22.708" v="348" actId="1076"/>
          <ac:spMkLst>
            <pc:docMk/>
            <pc:sldMk cId="0" sldId="271"/>
            <ac:spMk id="30" creationId="{AF4B8291-2CFB-FCEA-B552-E16A6BEE2A45}"/>
          </ac:spMkLst>
        </pc:spChg>
        <pc:spChg chg="add mod">
          <ac:chgData name="Kellampalli Saathvik" userId="e958bb122ac88004" providerId="LiveId" clId="{00B80D4F-7DFB-43A3-9929-3FB4F844D800}" dt="2026-01-07T04:58:48.401" v="362" actId="1076"/>
          <ac:spMkLst>
            <pc:docMk/>
            <pc:sldMk cId="0" sldId="271"/>
            <ac:spMk id="32" creationId="{3204B315-0038-54F2-9897-D47BC1FFE919}"/>
          </ac:spMkLst>
        </pc:spChg>
        <pc:grpChg chg="del mod">
          <ac:chgData name="Kellampalli Saathvik" userId="e958bb122ac88004" providerId="LiveId" clId="{00B80D4F-7DFB-43A3-9929-3FB4F844D800}" dt="2026-01-07T04:52:51.427" v="114" actId="478"/>
          <ac:grpSpMkLst>
            <pc:docMk/>
            <pc:sldMk cId="0" sldId="271"/>
            <ac:grpSpMk id="4" creationId="{00000000-0000-0000-0000-000000000000}"/>
          </ac:grpSpMkLst>
        </pc:grpChg>
        <pc:grpChg chg="del">
          <ac:chgData name="Kellampalli Saathvik" userId="e958bb122ac88004" providerId="LiveId" clId="{00B80D4F-7DFB-43A3-9929-3FB4F844D800}" dt="2026-01-07T04:52:53.219" v="115" actId="478"/>
          <ac:grpSpMkLst>
            <pc:docMk/>
            <pc:sldMk cId="0" sldId="271"/>
            <ac:grpSpMk id="7" creationId="{00000000-0000-0000-0000-000000000000}"/>
          </ac:grpSpMkLst>
        </pc:grpChg>
        <pc:grpChg chg="del">
          <ac:chgData name="Kellampalli Saathvik" userId="e958bb122ac88004" providerId="LiveId" clId="{00B80D4F-7DFB-43A3-9929-3FB4F844D800}" dt="2026-01-07T04:52:54.980" v="116" actId="478"/>
          <ac:grpSpMkLst>
            <pc:docMk/>
            <pc:sldMk cId="0" sldId="271"/>
            <ac:grpSpMk id="10" creationId="{00000000-0000-0000-0000-000000000000}"/>
          </ac:grpSpMkLst>
        </pc:grpChg>
      </pc:sldChg>
      <pc:sldChg chg="modSp mod modTransition">
        <pc:chgData name="Kellampalli Saathvik" userId="e958bb122ac88004" providerId="LiveId" clId="{00B80D4F-7DFB-43A3-9929-3FB4F844D800}" dt="2026-01-06T18:40:04.473" v="111" actId="14100"/>
        <pc:sldMkLst>
          <pc:docMk/>
          <pc:sldMk cId="0" sldId="272"/>
        </pc:sldMkLst>
        <pc:spChg chg="mod">
          <ac:chgData name="Kellampalli Saathvik" userId="e958bb122ac88004" providerId="LiveId" clId="{00B80D4F-7DFB-43A3-9929-3FB4F844D800}" dt="2026-01-06T18:40:04.473" v="111" actId="14100"/>
          <ac:spMkLst>
            <pc:docMk/>
            <pc:sldMk cId="0" sldId="272"/>
            <ac:spMk id="5" creationId="{00000000-0000-0000-0000-000000000000}"/>
          </ac:spMkLst>
        </pc:spChg>
      </pc:sldChg>
      <pc:sldChg chg="modSp mod modTransition">
        <pc:chgData name="Kellampalli Saathvik" userId="e958bb122ac88004" providerId="LiveId" clId="{00B80D4F-7DFB-43A3-9929-3FB4F844D800}" dt="2026-01-06T18:40:16.041" v="112" actId="14100"/>
        <pc:sldMkLst>
          <pc:docMk/>
          <pc:sldMk cId="0" sldId="273"/>
        </pc:sldMkLst>
        <pc:spChg chg="mod">
          <ac:chgData name="Kellampalli Saathvik" userId="e958bb122ac88004" providerId="LiveId" clId="{00B80D4F-7DFB-43A3-9929-3FB4F844D800}" dt="2026-01-06T18:40:16.041" v="112" actId="14100"/>
          <ac:spMkLst>
            <pc:docMk/>
            <pc:sldMk cId="0" sldId="273"/>
            <ac:spMk id="5" creationId="{00000000-0000-0000-0000-000000000000}"/>
          </ac:spMkLst>
        </pc:spChg>
      </pc:sldChg>
      <pc:sldChg chg="modTransition">
        <pc:chgData name="Kellampalli Saathvik" userId="e958bb122ac88004" providerId="LiveId" clId="{00B80D4F-7DFB-43A3-9929-3FB4F844D800}" dt="2026-01-06T18:22:46.997" v="53"/>
        <pc:sldMkLst>
          <pc:docMk/>
          <pc:sldMk cId="0" sldId="274"/>
        </pc:sldMkLst>
      </pc:sldChg>
      <pc:sldChg chg="modSp mod modTransition">
        <pc:chgData name="Kellampalli Saathvik" userId="e958bb122ac88004" providerId="LiveId" clId="{00B80D4F-7DFB-43A3-9929-3FB4F844D800}" dt="2026-01-06T18:22:54.173" v="54"/>
        <pc:sldMkLst>
          <pc:docMk/>
          <pc:sldMk cId="0" sldId="275"/>
        </pc:sldMkLst>
        <pc:spChg chg="mod">
          <ac:chgData name="Kellampalli Saathvik" userId="e958bb122ac88004" providerId="LiveId" clId="{00B80D4F-7DFB-43A3-9929-3FB4F844D800}" dt="2026-01-06T18:16:24.679" v="6" actId="115"/>
          <ac:spMkLst>
            <pc:docMk/>
            <pc:sldMk cId="0" sldId="275"/>
            <ac:spMk id="3" creationId="{00000000-0000-0000-0000-000000000000}"/>
          </ac:spMkLst>
        </pc:spChg>
      </pc:sldChg>
      <pc:sldChg chg="modTransition">
        <pc:chgData name="Kellampalli Saathvik" userId="e958bb122ac88004" providerId="LiveId" clId="{00B80D4F-7DFB-43A3-9929-3FB4F844D800}" dt="2026-01-06T18:22:58.087" v="55"/>
        <pc:sldMkLst>
          <pc:docMk/>
          <pc:sldMk cId="0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od-bank-xi-eight.vercel.app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oskell/Blood-Ban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hyperlink" Target="https://blood-bank-xi-eight.vercel.ap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43066" y="14889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0"/>
            <a:ext cx="6913992" cy="12291542"/>
          </a:xfrm>
          <a:custGeom>
            <a:avLst/>
            <a:gdLst/>
            <a:ahLst/>
            <a:cxnLst/>
            <a:rect l="l" t="t" r="r" b="b"/>
            <a:pathLst>
              <a:path w="6913992" h="12291542">
                <a:moveTo>
                  <a:pt x="6913992" y="0"/>
                </a:moveTo>
                <a:lnTo>
                  <a:pt x="0" y="0"/>
                </a:lnTo>
                <a:lnTo>
                  <a:pt x="0" y="12291542"/>
                </a:lnTo>
                <a:lnTo>
                  <a:pt x="6913992" y="12291542"/>
                </a:lnTo>
                <a:lnTo>
                  <a:pt x="691399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97499" y="2832229"/>
            <a:ext cx="10704652" cy="213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1"/>
              </a:lnSpc>
            </a:pPr>
            <a:r>
              <a:rPr lang="en-US" sz="7276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RAPID BLOOD SUPPLY CHAIN </a:t>
            </a:r>
          </a:p>
        </p:txBody>
      </p:sp>
      <p:sp>
        <p:nvSpPr>
          <p:cNvPr id="5" name="Freeform 5"/>
          <p:cNvSpPr/>
          <p:nvPr/>
        </p:nvSpPr>
        <p:spPr>
          <a:xfrm>
            <a:off x="14864221" y="470567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44000" y="6933148"/>
            <a:ext cx="9144000" cy="5081603"/>
          </a:xfrm>
          <a:custGeom>
            <a:avLst/>
            <a:gdLst/>
            <a:ahLst/>
            <a:cxnLst/>
            <a:rect l="l" t="t" r="r" b="b"/>
            <a:pathLst>
              <a:path w="9144000" h="5081603">
                <a:moveTo>
                  <a:pt x="9144000" y="0"/>
                </a:moveTo>
                <a:lnTo>
                  <a:pt x="0" y="0"/>
                </a:lnTo>
                <a:lnTo>
                  <a:pt x="0" y="5081603"/>
                </a:lnTo>
                <a:lnTo>
                  <a:pt x="9144000" y="508160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797499" y="2215252"/>
            <a:ext cx="4940930" cy="45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48652" y="8991346"/>
            <a:ext cx="6348242" cy="29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7"/>
              </a:lnSpc>
            </a:pPr>
            <a:r>
              <a:rPr lang="en-US" sz="1599" spc="4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https://blood-bank-xi-eight.vercel.app/</a:t>
            </a:r>
            <a:endParaRPr lang="en-US" sz="1599" spc="46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  <a:hlinkClick r:id="rId6" tooltip="https://blood-bank-xi-eight.vercel.app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97499" y="5095875"/>
            <a:ext cx="10461801" cy="62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1"/>
              </a:lnSpc>
            </a:pPr>
            <a:r>
              <a:rPr lang="en-US" sz="1696" spc="39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10‑MINUTE LIFE‑SAVING BLOOD DELIVERY VIA GHOST STORES &amp; REAL‑TIME INVENTORY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2091" y="4262892"/>
            <a:ext cx="16026714" cy="8681137"/>
          </a:xfrm>
          <a:custGeom>
            <a:avLst/>
            <a:gdLst/>
            <a:ahLst/>
            <a:cxnLst/>
            <a:rect l="l" t="t" r="r" b="b"/>
            <a:pathLst>
              <a:path w="16026714" h="8681137">
                <a:moveTo>
                  <a:pt x="0" y="0"/>
                </a:moveTo>
                <a:lnTo>
                  <a:pt x="16026714" y="0"/>
                </a:lnTo>
                <a:lnTo>
                  <a:pt x="16026714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2055" y="3408357"/>
            <a:ext cx="14653705" cy="410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ingest </a:t>
            </a:r>
            <a:r>
              <a:rPr lang="en-US" sz="25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live inventory</a:t>
            </a: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from blood banks, hospital stock rooms, and ghost stores.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run a </a:t>
            </a:r>
            <a:r>
              <a:rPr lang="en-US" sz="25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real‑time matching engine</a:t>
            </a: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that chooses the optimal source based on: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Blood type compatibility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Distance &amp; traffic‑aware ETA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Safety stock thresholds &amp; expiry dates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place </a:t>
            </a:r>
            <a:r>
              <a:rPr lang="en-US" sz="25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automated dispatch orders</a:t>
            </a: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to Zepto/Blinkit ghost stores via secure APIs.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expose </a:t>
            </a:r>
            <a:r>
              <a:rPr lang="en-US" sz="25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live tracking</a:t>
            </a: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status updates to hospital users and blood banks.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capture all events into a </a:t>
            </a:r>
            <a:r>
              <a:rPr lang="en-US" sz="25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lake</a:t>
            </a:r>
            <a:r>
              <a:rPr lang="en-US" sz="25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for SLA monitoring, wastage analysis, and demand forecasting.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2055" y="1000125"/>
            <a:ext cx="12503813" cy="1932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00"/>
              </a:lnSpc>
            </a:pPr>
            <a:r>
              <a:rPr lang="en-US" sz="646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HOW THE PLATFORM WORKS</a:t>
            </a:r>
          </a:p>
        </p:txBody>
      </p:sp>
      <p:sp>
        <p:nvSpPr>
          <p:cNvPr id="5" name="Freeform 5"/>
          <p:cNvSpPr/>
          <p:nvPr/>
        </p:nvSpPr>
        <p:spPr>
          <a:xfrm>
            <a:off x="-3654538" y="583508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85761" y="-36746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187715"/>
            <a:ext cx="10239281" cy="29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9"/>
              </a:lnSpc>
            </a:pPr>
            <a:r>
              <a:rPr lang="en-US" sz="175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“We are not just a website – we are an </a:t>
            </a:r>
            <a:r>
              <a:rPr lang="en-US" sz="175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orchestration layer for the blood supply chain</a:t>
            </a:r>
            <a:r>
              <a:rPr lang="en-US" sz="175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74144" y="-157502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73257" y="327639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0554726" y="-1271282"/>
            <a:ext cx="8817215" cy="14025903"/>
          </a:xfrm>
          <a:custGeom>
            <a:avLst/>
            <a:gdLst/>
            <a:ahLst/>
            <a:cxnLst/>
            <a:rect l="l" t="t" r="r" b="b"/>
            <a:pathLst>
              <a:path w="8817215" h="14025903">
                <a:moveTo>
                  <a:pt x="8817215" y="0"/>
                </a:moveTo>
                <a:lnTo>
                  <a:pt x="0" y="0"/>
                </a:lnTo>
                <a:lnTo>
                  <a:pt x="0" y="14025904"/>
                </a:lnTo>
                <a:lnTo>
                  <a:pt x="8817215" y="14025904"/>
                </a:lnTo>
                <a:lnTo>
                  <a:pt x="8817215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882667"/>
              </p:ext>
            </p:extLst>
          </p:nvPr>
        </p:nvGraphicFramePr>
        <p:xfrm>
          <a:off x="609600" y="2079510"/>
          <a:ext cx="17247401" cy="7777757"/>
        </p:xfrm>
        <a:graphic>
          <a:graphicData uri="http://schemas.openxmlformats.org/drawingml/2006/table">
            <a:tbl>
              <a:tblPr/>
              <a:tblGrid>
                <a:gridCol w="3298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9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4467"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 dirty="0">
                          <a:solidFill>
                            <a:schemeClr val="tx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Area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 dirty="0">
                          <a:solidFill>
                            <a:schemeClr val="tx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Tools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6"/>
                        </a:lnSpc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How it is used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5641"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 dirty="0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Frontend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 dirty="0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HTML5, CSS3, JavaScript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88"/>
                        </a:lnSpc>
                        <a:defRPr/>
                      </a:pPr>
                      <a:r>
                        <a:rPr lang="en-US" sz="1491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Build all pages and dashboards (homepage, donor form, hospital &amp; admin portals, chatbot UI).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696">
                <a:tc>
                  <a:txBody>
                    <a:bodyPr/>
                    <a:lstStyle/>
                    <a:p>
                      <a:pPr algn="ctr">
                        <a:lnSpc>
                          <a:spcPts val="2506"/>
                        </a:lnSpc>
                        <a:defRPr/>
                      </a:pPr>
                      <a:r>
                        <a:rPr lang="en-US" sz="1790" b="1" dirty="0">
                          <a:solidFill>
                            <a:srgbClr val="EFEFF1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Authentication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Firebase Authentication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EFEFF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Secure Email/Password login for Hospital and Admin; handles sessions and user roles.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754"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 dirty="0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Database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5"/>
                        </a:lnSpc>
                        <a:defRPr/>
                      </a:pPr>
                      <a:r>
                        <a:rPr lang="en-US" sz="1989" b="1">
                          <a:solidFill>
                            <a:srgbClr val="EFEFF1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Firebase Firestore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EFEFF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Store blood inventory, hospital requests, hospital profiles; enable live availability updates.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2534"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 dirty="0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Public Health API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Rootnet Hospitals &amp; Beds 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EFEFF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Fetch real‑time hospital/bed statistics by state to show a blood‑demand indicator on the homepage.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2222"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 dirty="0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Hosting &amp; Deployment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Vercel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Host the static frontend and deploy new versions automatically from GitHub.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2754"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 dirty="0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Version Control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5"/>
                        </a:lnSpc>
                        <a:defRPr/>
                      </a:pPr>
                      <a:r>
                        <a:rPr lang="en-US" sz="198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Git, GitHub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Track code changes, collaborate as a team, and connect to Vercel’s CI/CD pipeline.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4467"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 dirty="0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Dev Environment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VS Code, LMArena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28"/>
                        </a:lnSpc>
                        <a:defRPr/>
                      </a:pPr>
                      <a:r>
                        <a:rPr lang="en-US" sz="1591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Vibe code, practice and run local tests.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2222">
                <a:tc>
                  <a:txBody>
                    <a:bodyPr/>
                    <a:lstStyle/>
                    <a:p>
                      <a:pPr algn="ctr">
                        <a:lnSpc>
                          <a:spcPts val="2506"/>
                        </a:lnSpc>
                        <a:defRPr/>
                      </a:pPr>
                      <a:r>
                        <a:rPr lang="en-US" sz="1790" b="1" dirty="0">
                          <a:solidFill>
                            <a:srgbClr val="EFEFF1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Debugging &amp; Testing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b="1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Postman, Browser DevTools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8"/>
                        </a:lnSpc>
                        <a:defRPr/>
                      </a:pPr>
                      <a:r>
                        <a:rPr lang="en-US" sz="1791" dirty="0">
                          <a:solidFill>
                            <a:srgbClr val="FFFFFF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Test APIs, inspect network requests, and debug JavaScript and layout issues.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667467" y="477320"/>
            <a:ext cx="10873258" cy="190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</a:t>
            </a:r>
            <a:r>
              <a:rPr lang="en-US" sz="4280" b="1" dirty="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ECHNOLOGY STACK &amp; HOW WE USE IT</a:t>
            </a:r>
          </a:p>
          <a:p>
            <a:pPr algn="ctr">
              <a:lnSpc>
                <a:spcPts val="4837"/>
              </a:lnSpc>
              <a:spcBef>
                <a:spcPct val="0"/>
              </a:spcBef>
            </a:pPr>
            <a:endParaRPr lang="en-US" sz="4280" b="1" dirty="0">
              <a:solidFill>
                <a:srgbClr val="FFFFFF"/>
              </a:solidFill>
              <a:latin typeface="Horizon"/>
              <a:ea typeface="Horizon"/>
              <a:cs typeface="Horizon"/>
              <a:sym typeface="Horizo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54538" y="-378141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73257" y="327639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12222538" y="1850719"/>
            <a:ext cx="8391956" cy="4690517"/>
          </a:xfrm>
          <a:custGeom>
            <a:avLst/>
            <a:gdLst/>
            <a:ahLst/>
            <a:cxnLst/>
            <a:rect l="l" t="t" r="r" b="b"/>
            <a:pathLst>
              <a:path w="8391956" h="4690517">
                <a:moveTo>
                  <a:pt x="8391956" y="0"/>
                </a:moveTo>
                <a:lnTo>
                  <a:pt x="0" y="0"/>
                </a:lnTo>
                <a:lnTo>
                  <a:pt x="0" y="4690517"/>
                </a:lnTo>
                <a:lnTo>
                  <a:pt x="8391956" y="4690517"/>
                </a:lnTo>
                <a:lnTo>
                  <a:pt x="8391956" y="0"/>
                </a:lnTo>
                <a:close/>
              </a:path>
            </a:pathLst>
          </a:custGeom>
          <a:blipFill>
            <a:blip r:embed="rId4"/>
            <a:stretch>
              <a:fillRect r="-57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75861"/>
            <a:ext cx="11549135" cy="143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5"/>
              </a:lnSpc>
            </a:pPr>
            <a:r>
              <a:rPr lang="en-US" sz="4756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SMART BLOOD SUPPLY CHAIN ENGINE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4389" y="2576569"/>
            <a:ext cx="12297756" cy="684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272" lvl="1" indent="-260636" algn="l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Treats every blood request as a </a:t>
            </a:r>
            <a:r>
              <a:rPr lang="en-US" sz="241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routing problem</a:t>
            </a: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in a time‑critical network</a:t>
            </a:r>
          </a:p>
          <a:p>
            <a:pPr marL="521272" lvl="1" indent="-260636" algn="l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Considers:</a:t>
            </a:r>
          </a:p>
          <a:p>
            <a:pPr marL="1042544" lvl="2" indent="-347515" algn="l">
              <a:lnSpc>
                <a:spcPts val="3380"/>
              </a:lnSpc>
              <a:buFont typeface="Arial"/>
              <a:buChar char="⚬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Hospital location and urgency</a:t>
            </a:r>
          </a:p>
          <a:p>
            <a:pPr marL="1042544" lvl="2" indent="-347515" algn="l">
              <a:lnSpc>
                <a:spcPts val="3380"/>
              </a:lnSpc>
              <a:buFont typeface="Arial"/>
              <a:buChar char="⚬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Inventory levels in:</a:t>
            </a:r>
          </a:p>
          <a:p>
            <a:pPr marL="1563817" lvl="3" indent="-390954" algn="l">
              <a:lnSpc>
                <a:spcPts val="3380"/>
              </a:lnSpc>
              <a:buFont typeface="Arial"/>
              <a:buChar char="￭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Blood banks</a:t>
            </a:r>
          </a:p>
          <a:p>
            <a:pPr marL="1563817" lvl="3" indent="-390954" algn="l">
              <a:lnSpc>
                <a:spcPts val="3380"/>
              </a:lnSpc>
              <a:buFont typeface="Arial"/>
              <a:buChar char="￭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Hospital stock rooms</a:t>
            </a:r>
          </a:p>
          <a:p>
            <a:pPr marL="1563817" lvl="3" indent="-390954" algn="l">
              <a:lnSpc>
                <a:spcPts val="3380"/>
              </a:lnSpc>
              <a:buFont typeface="Arial"/>
              <a:buChar char="￭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Zepto/Blinkit ghost stores</a:t>
            </a:r>
          </a:p>
          <a:p>
            <a:pPr marL="1042544" lvl="2" indent="-347515" algn="l">
              <a:lnSpc>
                <a:spcPts val="3380"/>
              </a:lnSpc>
              <a:buFont typeface="Arial"/>
              <a:buChar char="⚬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Rider coverage and historical travel times</a:t>
            </a:r>
          </a:p>
          <a:p>
            <a:pPr marL="521272" lvl="1" indent="-260636" algn="l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Optimization goals:</a:t>
            </a:r>
          </a:p>
          <a:p>
            <a:pPr marL="1042544" lvl="2" indent="-347515" algn="l">
              <a:lnSpc>
                <a:spcPts val="3380"/>
              </a:lnSpc>
              <a:buFont typeface="Arial"/>
              <a:buChar char="⚬"/>
            </a:pPr>
            <a:r>
              <a:rPr lang="en-US" sz="241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Minimize time‑to‑bedside</a:t>
            </a: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while</a:t>
            </a:r>
          </a:p>
          <a:p>
            <a:pPr marL="1042544" lvl="2" indent="-347515" algn="l">
              <a:lnSpc>
                <a:spcPts val="3380"/>
              </a:lnSpc>
              <a:buFont typeface="Arial"/>
              <a:buChar char="⚬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Maintaining </a:t>
            </a:r>
            <a:r>
              <a:rPr lang="en-US" sz="241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safety stock</a:t>
            </a: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minimizing wastage</a:t>
            </a:r>
          </a:p>
          <a:p>
            <a:pPr marL="521272" lvl="1" indent="-260636" algn="l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Uses:</a:t>
            </a:r>
          </a:p>
          <a:p>
            <a:pPr marL="1042544" lvl="2" indent="-347515" algn="l">
              <a:lnSpc>
                <a:spcPts val="3380"/>
              </a:lnSpc>
              <a:buFont typeface="Arial"/>
              <a:buChar char="⚬"/>
            </a:pPr>
            <a:r>
              <a:rPr lang="en-US" sz="241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Geospatial queries</a:t>
            </a: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(nearest facilities)</a:t>
            </a:r>
          </a:p>
          <a:p>
            <a:pPr marL="1042544" lvl="2" indent="-347515" algn="l">
              <a:lnSpc>
                <a:spcPts val="3380"/>
              </a:lnSpc>
              <a:buFont typeface="Arial"/>
              <a:buChar char="⚬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FEFO logic (use units that expire sooner first)</a:t>
            </a:r>
          </a:p>
          <a:p>
            <a:pPr marL="1042544" lvl="2" indent="-347515" algn="l">
              <a:lnSpc>
                <a:spcPts val="3380"/>
              </a:lnSpc>
              <a:buFont typeface="Arial"/>
              <a:buChar char="⚬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Configurable constraints (e.g., pediatric units, rare groups)</a:t>
            </a:r>
          </a:p>
          <a:p>
            <a:pPr algn="l">
              <a:lnSpc>
                <a:spcPts val="3380"/>
              </a:lnSpc>
            </a:pPr>
            <a:endParaRPr lang="en-US" sz="2414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16200" y="9563458"/>
            <a:ext cx="87522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“From static fridges to a </a:t>
            </a:r>
            <a:r>
              <a:rPr lang="en-US" sz="2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dynamic, algorithm‑driven cold‑chain</a:t>
            </a:r>
            <a:r>
              <a:rPr lang="en-US" sz="20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925806" flipH="1">
            <a:off x="-1626668" y="-818073"/>
            <a:ext cx="7344685" cy="6766422"/>
          </a:xfrm>
          <a:custGeom>
            <a:avLst/>
            <a:gdLst/>
            <a:ahLst/>
            <a:cxnLst/>
            <a:rect l="l" t="t" r="r" b="b"/>
            <a:pathLst>
              <a:path w="7344685" h="6766422">
                <a:moveTo>
                  <a:pt x="7344684" y="0"/>
                </a:moveTo>
                <a:lnTo>
                  <a:pt x="0" y="0"/>
                </a:lnTo>
                <a:lnTo>
                  <a:pt x="0" y="6766422"/>
                </a:lnTo>
                <a:lnTo>
                  <a:pt x="7344684" y="6766422"/>
                </a:lnTo>
                <a:lnTo>
                  <a:pt x="734468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29748" y="961047"/>
            <a:ext cx="12904141" cy="1604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5"/>
              </a:lnSpc>
            </a:pPr>
            <a:r>
              <a:rPr lang="en-US" sz="531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DATA‑DRIVEN BLOOD LOGISTICS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45248" y="9379105"/>
            <a:ext cx="881065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“Every delivery teaches the supply chain to be </a:t>
            </a:r>
            <a:r>
              <a:rPr lang="en-US" sz="20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smarter tomorrow</a:t>
            </a:r>
            <a:r>
              <a:rPr lang="en-US" sz="20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6958" y="3141340"/>
            <a:ext cx="12904141" cy="559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218" lvl="1" indent="-235609" algn="l">
              <a:lnSpc>
                <a:spcPts val="3775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Capture every event:</a:t>
            </a:r>
          </a:p>
          <a:p>
            <a:pPr marL="942437" lvl="2" indent="-314146" algn="l">
              <a:lnSpc>
                <a:spcPts val="3775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Request created, matched, dispatched, delivered, cancelled</a:t>
            </a:r>
          </a:p>
          <a:p>
            <a:pPr marL="471218" lvl="1" indent="-235609" algn="l">
              <a:lnSpc>
                <a:spcPts val="3775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Build dashboards for:</a:t>
            </a:r>
          </a:p>
          <a:p>
            <a:pPr marL="942437" lvl="2" indent="-314146" algn="l">
              <a:lnSpc>
                <a:spcPts val="3775"/>
              </a:lnSpc>
              <a:buFont typeface="Arial"/>
              <a:buChar char="⚬"/>
            </a:pPr>
            <a:r>
              <a:rPr lang="en-US" sz="218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Average delivery time</a:t>
            </a: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by city and partner</a:t>
            </a:r>
          </a:p>
          <a:p>
            <a:pPr marL="942437" lvl="2" indent="-314146" algn="l">
              <a:lnSpc>
                <a:spcPts val="3775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% of requests served within 10 / 20 minutes</a:t>
            </a:r>
          </a:p>
          <a:p>
            <a:pPr marL="942437" lvl="2" indent="-314146" algn="l">
              <a:lnSpc>
                <a:spcPts val="3775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Stock‑out incidents and near‑misses</a:t>
            </a:r>
          </a:p>
          <a:p>
            <a:pPr marL="942437" lvl="2" indent="-314146" algn="l">
              <a:lnSpc>
                <a:spcPts val="3775"/>
              </a:lnSpc>
              <a:buFont typeface="Arial"/>
              <a:buChar char="⚬"/>
            </a:pPr>
            <a:r>
              <a:rPr lang="en-US" sz="218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Wastage</a:t>
            </a: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due to expiry by blood group and location</a:t>
            </a:r>
          </a:p>
          <a:p>
            <a:pPr marL="471218" lvl="1" indent="-235609" algn="l">
              <a:lnSpc>
                <a:spcPts val="3775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historical data to:</a:t>
            </a:r>
          </a:p>
          <a:p>
            <a:pPr marL="942437" lvl="2" indent="-314146" algn="l">
              <a:lnSpc>
                <a:spcPts val="3775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Forecast </a:t>
            </a:r>
            <a:r>
              <a:rPr lang="en-US" sz="218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demand peaks</a:t>
            </a: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(festivals, weekends, monsoon accidents)</a:t>
            </a:r>
          </a:p>
          <a:p>
            <a:pPr marL="942437" lvl="2" indent="-314146" algn="l">
              <a:lnSpc>
                <a:spcPts val="3775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Suggest repositioning of units between ghost stores</a:t>
            </a:r>
          </a:p>
          <a:p>
            <a:pPr marL="942437" lvl="2" indent="-314146" algn="l">
              <a:lnSpc>
                <a:spcPts val="3775"/>
              </a:lnSpc>
              <a:buFont typeface="Arial"/>
              <a:buChar char="⚬"/>
            </a:pP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Identify </a:t>
            </a:r>
            <a:r>
              <a:rPr lang="en-US" sz="2182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rare blood group hotspots</a:t>
            </a:r>
            <a:r>
              <a:rPr lang="en-US" sz="21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run donor drives</a:t>
            </a:r>
          </a:p>
          <a:p>
            <a:pPr algn="l">
              <a:lnSpc>
                <a:spcPts val="3775"/>
              </a:lnSpc>
            </a:pPr>
            <a:endParaRPr lang="en-US" sz="2182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971900" y="2584755"/>
            <a:ext cx="10287000" cy="5117491"/>
          </a:xfrm>
          <a:custGeom>
            <a:avLst/>
            <a:gdLst/>
            <a:ahLst/>
            <a:cxnLst/>
            <a:rect l="l" t="t" r="r" b="b"/>
            <a:pathLst>
              <a:path w="10287000" h="5117491">
                <a:moveTo>
                  <a:pt x="0" y="0"/>
                </a:moveTo>
                <a:lnTo>
                  <a:pt x="10287000" y="0"/>
                </a:lnTo>
                <a:lnTo>
                  <a:pt x="10287000" y="5117490"/>
                </a:lnTo>
                <a:lnTo>
                  <a:pt x="0" y="5117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84" b="-42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54179" y="268190"/>
            <a:ext cx="12593542" cy="22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7"/>
              </a:lnSpc>
            </a:pPr>
            <a:r>
              <a:rPr lang="en-US" sz="505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SECURE, AUTHORIZED‑ONLY BLOOD DELIVERY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91627" y="2268366"/>
            <a:ext cx="12036034" cy="786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1"/>
              </a:lnSpc>
            </a:pPr>
            <a:endParaRPr/>
          </a:p>
          <a:p>
            <a:pPr marL="439518" lvl="1" indent="-219759" algn="l">
              <a:lnSpc>
                <a:spcPts val="3521"/>
              </a:lnSpc>
              <a:buFont typeface="Arial"/>
              <a:buChar char="•"/>
            </a:pPr>
            <a:r>
              <a:rPr lang="en-US" sz="203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Multi‑layer authentication</a:t>
            </a:r>
          </a:p>
          <a:p>
            <a:pPr marL="879036" lvl="2" indent="-293012" algn="l">
              <a:lnSpc>
                <a:spcPts val="3521"/>
              </a:lnSpc>
              <a:buFont typeface="Arial"/>
              <a:buChar char="⚬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Firebase Auth / OAuth2 for user accounts</a:t>
            </a:r>
          </a:p>
          <a:p>
            <a:pPr marL="879036" lvl="2" indent="-293012" algn="l">
              <a:lnSpc>
                <a:spcPts val="3521"/>
              </a:lnSpc>
              <a:buFont typeface="Arial"/>
              <a:buChar char="⚬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Institutional verification before enabling “Request Blood” role</a:t>
            </a:r>
          </a:p>
          <a:p>
            <a:pPr marL="439518" lvl="1" indent="-219759" algn="l">
              <a:lnSpc>
                <a:spcPts val="3521"/>
              </a:lnSpc>
              <a:buFont typeface="Arial"/>
              <a:buChar char="•"/>
            </a:pPr>
            <a:r>
              <a:rPr lang="en-US" sz="203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Role‑based access control (RBAC)</a:t>
            </a:r>
          </a:p>
          <a:p>
            <a:pPr marL="879036" lvl="2" indent="-293012" algn="l">
              <a:lnSpc>
                <a:spcPts val="3521"/>
              </a:lnSpc>
              <a:buFont typeface="Arial"/>
              <a:buChar char="⚬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Donor, Hospital, Blood Bank, Admin, Partner roles</a:t>
            </a:r>
          </a:p>
          <a:p>
            <a:pPr marL="439518" lvl="1" indent="-219759" algn="l">
              <a:lnSpc>
                <a:spcPts val="3521"/>
              </a:lnSpc>
              <a:buFont typeface="Arial"/>
              <a:buChar char="•"/>
            </a:pPr>
            <a:r>
              <a:rPr lang="en-US" sz="203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Delivery constraints</a:t>
            </a:r>
          </a:p>
          <a:p>
            <a:pPr marL="879036" lvl="2" indent="-293012" algn="l">
              <a:lnSpc>
                <a:spcPts val="3521"/>
              </a:lnSpc>
              <a:buFont typeface="Arial"/>
              <a:buChar char="⚬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Only </a:t>
            </a:r>
            <a:r>
              <a:rPr lang="en-US" sz="203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authorized hospitals &amp; blood banks</a:t>
            </a: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can:</a:t>
            </a:r>
          </a:p>
          <a:p>
            <a:pPr marL="1318554" lvl="3" indent="-329638" algn="l">
              <a:lnSpc>
                <a:spcPts val="3521"/>
              </a:lnSpc>
              <a:buFont typeface="Arial"/>
              <a:buChar char="￭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requests</a:t>
            </a:r>
          </a:p>
          <a:p>
            <a:pPr marL="1318554" lvl="3" indent="-329638" algn="l">
              <a:lnSpc>
                <a:spcPts val="3521"/>
              </a:lnSpc>
              <a:buFont typeface="Arial"/>
              <a:buChar char="￭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Receive dispatches at registered addresses</a:t>
            </a:r>
          </a:p>
          <a:p>
            <a:pPr marL="439518" lvl="1" indent="-219759" algn="l">
              <a:lnSpc>
                <a:spcPts val="3521"/>
              </a:lnSpc>
              <a:buFont typeface="Arial"/>
              <a:buChar char="•"/>
            </a:pPr>
            <a:r>
              <a:rPr lang="en-US" sz="203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Auditability</a:t>
            </a:r>
          </a:p>
          <a:p>
            <a:pPr marL="879036" lvl="2" indent="-293012" algn="l">
              <a:lnSpc>
                <a:spcPts val="3521"/>
              </a:lnSpc>
              <a:buFont typeface="Arial"/>
              <a:buChar char="⚬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Immutable logs of:</a:t>
            </a:r>
          </a:p>
          <a:p>
            <a:pPr marL="1318554" lvl="3" indent="-329638" algn="l">
              <a:lnSpc>
                <a:spcPts val="3521"/>
              </a:lnSpc>
              <a:buFont typeface="Arial"/>
              <a:buChar char="￭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Who requested what, from where, at what time</a:t>
            </a:r>
          </a:p>
          <a:p>
            <a:pPr marL="1318554" lvl="3" indent="-329638" algn="l">
              <a:lnSpc>
                <a:spcPts val="3521"/>
              </a:lnSpc>
              <a:buFont typeface="Arial"/>
              <a:buChar char="￭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Which blood bag ID was delivered by which rider</a:t>
            </a:r>
          </a:p>
          <a:p>
            <a:pPr marL="439518" lvl="1" indent="-219759" algn="l">
              <a:lnSpc>
                <a:spcPts val="3521"/>
              </a:lnSpc>
              <a:buFont typeface="Arial"/>
              <a:buChar char="•"/>
            </a:pPr>
            <a:r>
              <a:rPr lang="en-US" sz="2035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Compliance‑ready</a:t>
            </a:r>
          </a:p>
          <a:p>
            <a:pPr marL="879036" lvl="2" indent="-293012" algn="l">
              <a:lnSpc>
                <a:spcPts val="3521"/>
              </a:lnSpc>
              <a:buFont typeface="Arial"/>
              <a:buChar char="⚬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 aligned with national blood bank regulations</a:t>
            </a:r>
          </a:p>
          <a:p>
            <a:pPr marL="879036" lvl="2" indent="-293012" algn="l">
              <a:lnSpc>
                <a:spcPts val="3521"/>
              </a:lnSpc>
              <a:buFont typeface="Arial"/>
              <a:buChar char="⚬"/>
            </a:pPr>
            <a:r>
              <a:rPr lang="en-US" sz="203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Flexible policy engine to adapt to local rules</a:t>
            </a:r>
          </a:p>
          <a:p>
            <a:pPr algn="l">
              <a:lnSpc>
                <a:spcPts val="3521"/>
              </a:lnSpc>
            </a:pPr>
            <a:endParaRPr lang="en-US" sz="2035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18288000" cy="9877425"/>
          </a:xfrm>
          <a:custGeom>
            <a:avLst/>
            <a:gdLst/>
            <a:ahLst/>
            <a:cxnLst/>
            <a:rect l="l" t="t" r="r" b="b"/>
            <a:pathLst>
              <a:path w="18288000" h="9877425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83203" y="4026625"/>
            <a:ext cx="3721595" cy="4436526"/>
            <a:chOff x="0" y="0"/>
            <a:chExt cx="980173" cy="1168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173" cy="1168468"/>
            </a:xfrm>
            <a:custGeom>
              <a:avLst/>
              <a:gdLst/>
              <a:ahLst/>
              <a:cxnLst/>
              <a:rect l="l" t="t" r="r" b="b"/>
              <a:pathLst>
                <a:path w="980173" h="1168468">
                  <a:moveTo>
                    <a:pt x="0" y="0"/>
                  </a:moveTo>
                  <a:lnTo>
                    <a:pt x="980173" y="0"/>
                  </a:lnTo>
                  <a:lnTo>
                    <a:pt x="980173" y="1168468"/>
                  </a:lnTo>
                  <a:lnTo>
                    <a:pt x="0" y="11684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DFDEE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980173" cy="120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475395" y="4026625"/>
            <a:ext cx="3721595" cy="4436526"/>
            <a:chOff x="0" y="0"/>
            <a:chExt cx="980173" cy="11684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0173" cy="1168468"/>
            </a:xfrm>
            <a:custGeom>
              <a:avLst/>
              <a:gdLst/>
              <a:ahLst/>
              <a:cxnLst/>
              <a:rect l="l" t="t" r="r" b="b"/>
              <a:pathLst>
                <a:path w="980173" h="1168468">
                  <a:moveTo>
                    <a:pt x="0" y="0"/>
                  </a:moveTo>
                  <a:lnTo>
                    <a:pt x="980173" y="0"/>
                  </a:lnTo>
                  <a:lnTo>
                    <a:pt x="980173" y="1168468"/>
                  </a:lnTo>
                  <a:lnTo>
                    <a:pt x="0" y="11684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DFDEE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80173" cy="120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91011" y="4026625"/>
            <a:ext cx="3721595" cy="4436526"/>
            <a:chOff x="0" y="0"/>
            <a:chExt cx="980173" cy="11684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0173" cy="1168468"/>
            </a:xfrm>
            <a:custGeom>
              <a:avLst/>
              <a:gdLst/>
              <a:ahLst/>
              <a:cxnLst/>
              <a:rect l="l" t="t" r="r" b="b"/>
              <a:pathLst>
                <a:path w="980173" h="1168468">
                  <a:moveTo>
                    <a:pt x="0" y="0"/>
                  </a:moveTo>
                  <a:lnTo>
                    <a:pt x="980173" y="0"/>
                  </a:lnTo>
                  <a:lnTo>
                    <a:pt x="980173" y="1168468"/>
                  </a:lnTo>
                  <a:lnTo>
                    <a:pt x="0" y="1168468"/>
                  </a:ln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DFDEE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80173" cy="1206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56177" y="4264408"/>
            <a:ext cx="2598564" cy="105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36738" y="5887745"/>
            <a:ext cx="2970039" cy="221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3650" lvl="1" indent="-151825" algn="l">
              <a:lnSpc>
                <a:spcPts val="1969"/>
              </a:lnSpc>
              <a:buFont typeface="Arial"/>
              <a:buChar char="•"/>
            </a:pPr>
            <a:r>
              <a:rPr lang="en-US" sz="140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Connect 1–2 hospitals &amp; 1 blood bank</a:t>
            </a:r>
          </a:p>
          <a:p>
            <a:pPr marL="303650" lvl="1" indent="-151825" algn="l">
              <a:lnSpc>
                <a:spcPts val="1969"/>
              </a:lnSpc>
              <a:buFont typeface="Arial"/>
              <a:buChar char="•"/>
            </a:pPr>
            <a:r>
              <a:rPr lang="en-US" sz="140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Manual + semi‑automated integration with 1 ghost store partner</a:t>
            </a:r>
          </a:p>
          <a:p>
            <a:pPr marL="303650" lvl="1" indent="-151825" algn="l">
              <a:lnSpc>
                <a:spcPts val="1969"/>
              </a:lnSpc>
              <a:buFont typeface="Arial"/>
              <a:buChar char="•"/>
            </a:pPr>
            <a:r>
              <a:rPr lang="en-US" sz="140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Validate </a:t>
            </a:r>
            <a:r>
              <a:rPr lang="en-US" sz="140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10‑minute delivery SLA</a:t>
            </a:r>
            <a:r>
              <a:rPr lang="en-US" sz="140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in a single city zone</a:t>
            </a:r>
          </a:p>
          <a:p>
            <a:pPr marL="303650" lvl="1" indent="-151825" algn="l">
              <a:lnSpc>
                <a:spcPts val="1969"/>
              </a:lnSpc>
              <a:buFont typeface="Arial"/>
              <a:buChar char="•"/>
            </a:pPr>
            <a:r>
              <a:rPr lang="en-US" sz="140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Basic dashboards for delivery time &amp; stock‑outs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05395" y="4264408"/>
            <a:ext cx="2598564" cy="105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26343" y="5878220"/>
            <a:ext cx="3235314" cy="175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8635" lvl="1" indent="-134318" algn="l">
              <a:lnSpc>
                <a:spcPts val="1741"/>
              </a:lnSpc>
              <a:buFont typeface="Arial"/>
              <a:buChar char="•"/>
            </a:pPr>
            <a:r>
              <a:rPr lang="en-US" sz="12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Add more hospitals and blood banks in the city</a:t>
            </a:r>
          </a:p>
          <a:p>
            <a:pPr marL="268635" lvl="1" indent="-134318" algn="l">
              <a:lnSpc>
                <a:spcPts val="1741"/>
              </a:lnSpc>
              <a:buFont typeface="Arial"/>
              <a:buChar char="•"/>
            </a:pPr>
            <a:r>
              <a:rPr lang="en-US" sz="12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Fully automated dispatch flows with Zepto/Blinkit APIs</a:t>
            </a:r>
          </a:p>
          <a:p>
            <a:pPr marL="268635" lvl="1" indent="-134318" algn="l">
              <a:lnSpc>
                <a:spcPts val="1741"/>
              </a:lnSpc>
              <a:buFont typeface="Arial"/>
              <a:buChar char="•"/>
            </a:pPr>
            <a:r>
              <a:rPr lang="en-US" sz="12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Enhance optimization engine (traffic, time‑of‑day patterns)</a:t>
            </a:r>
          </a:p>
          <a:p>
            <a:pPr marL="268635" lvl="1" indent="-134318" algn="l">
              <a:lnSpc>
                <a:spcPts val="1741"/>
              </a:lnSpc>
              <a:buFont typeface="Arial"/>
              <a:buChar char="•"/>
            </a:pPr>
            <a:r>
              <a:rPr lang="en-US" sz="12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Introduce donor campaigns for rare groups based on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7862" y="5887745"/>
            <a:ext cx="3436661" cy="161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353" lvl="1" indent="-142677" algn="l">
              <a:lnSpc>
                <a:spcPts val="1850"/>
              </a:lnSpc>
              <a:buFont typeface="Arial"/>
              <a:buChar char="•"/>
            </a:pPr>
            <a:r>
              <a:rPr lang="en-US" sz="132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Expand to multiple cities / clusters</a:t>
            </a:r>
          </a:p>
          <a:p>
            <a:pPr marL="285353" lvl="1" indent="-142677" algn="l">
              <a:lnSpc>
                <a:spcPts val="1850"/>
              </a:lnSpc>
              <a:buFont typeface="Arial"/>
              <a:buChar char="•"/>
            </a:pPr>
            <a:r>
              <a:rPr lang="en-US" sz="132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ML‑based demand forecasting and dynamic safety stock levels</a:t>
            </a:r>
          </a:p>
          <a:p>
            <a:pPr marL="285353" lvl="1" indent="-142677" algn="l">
              <a:lnSpc>
                <a:spcPts val="1850"/>
              </a:lnSpc>
              <a:buFont typeface="Arial"/>
              <a:buChar char="•"/>
            </a:pPr>
            <a:r>
              <a:rPr lang="en-US" sz="132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Integrate with hospital HIS/LIS systems (HL7/FHIR APIs)</a:t>
            </a:r>
          </a:p>
          <a:p>
            <a:pPr marL="285353" lvl="1" indent="-142677" algn="l">
              <a:lnSpc>
                <a:spcPts val="1850"/>
              </a:lnSpc>
              <a:buFont typeface="Arial"/>
              <a:buChar char="•"/>
            </a:pPr>
            <a:r>
              <a:rPr lang="en-US" sz="132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Launch regulator/health‑authority dashboards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36910" y="4264408"/>
            <a:ext cx="2598564" cy="1054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Q3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04318" y="1917932"/>
            <a:ext cx="9679364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ROADMAP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633462" y="-365453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4852900" y="79084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905754" y="5289886"/>
            <a:ext cx="2032009" cy="53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4"/>
              </a:lnSpc>
              <a:spcBef>
                <a:spcPct val="0"/>
              </a:spcBef>
            </a:pPr>
            <a:r>
              <a:rPr lang="en-US" sz="153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</a:t>
            </a:r>
            <a:r>
              <a:rPr lang="en-US" sz="1531" b="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ILOT FOUNDATIONS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05104" y="5289886"/>
            <a:ext cx="2199147" cy="53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4"/>
              </a:lnSpc>
              <a:spcBef>
                <a:spcPct val="0"/>
              </a:spcBef>
            </a:pPr>
            <a:r>
              <a:rPr lang="en-US" sz="1531" b="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SCALE &amp; AUTOMATION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95685" y="5299411"/>
            <a:ext cx="3281014" cy="50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8"/>
              </a:lnSpc>
              <a:spcBef>
                <a:spcPct val="0"/>
              </a:spcBef>
            </a:pPr>
            <a:r>
              <a:rPr lang="en-US" sz="1406" b="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ADVANCED ANALYTICS &amp; MULTI‑CITY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2602" y="340225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22218" y="-477520"/>
            <a:ext cx="5007541" cy="8902294"/>
          </a:xfrm>
          <a:custGeom>
            <a:avLst/>
            <a:gdLst/>
            <a:ahLst/>
            <a:cxnLst/>
            <a:rect l="l" t="t" r="r" b="b"/>
            <a:pathLst>
              <a:path w="5007541" h="8902294">
                <a:moveTo>
                  <a:pt x="5007540" y="0"/>
                </a:moveTo>
                <a:lnTo>
                  <a:pt x="0" y="0"/>
                </a:lnTo>
                <a:lnTo>
                  <a:pt x="0" y="8902294"/>
                </a:lnTo>
                <a:lnTo>
                  <a:pt x="5007540" y="8902294"/>
                </a:lnTo>
                <a:lnTo>
                  <a:pt x="500754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944173" y="3650136"/>
            <a:ext cx="3594618" cy="93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Ashwith</a:t>
            </a:r>
            <a:br>
              <a:rPr lang="en-US" sz="2624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</a:br>
            <a:r>
              <a:rPr lang="en-US" sz="2624" b="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Thatipally</a:t>
            </a:r>
            <a:endParaRPr lang="en-US" sz="2624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5" name="Freeform 15"/>
          <p:cNvSpPr/>
          <p:nvPr/>
        </p:nvSpPr>
        <p:spPr>
          <a:xfrm rot="-3567694">
            <a:off x="13164322" y="6330957"/>
            <a:ext cx="7535366" cy="4187635"/>
          </a:xfrm>
          <a:custGeom>
            <a:avLst/>
            <a:gdLst/>
            <a:ahLst/>
            <a:cxnLst/>
            <a:rect l="l" t="t" r="r" b="b"/>
            <a:pathLst>
              <a:path w="7535366" h="4187635">
                <a:moveTo>
                  <a:pt x="0" y="0"/>
                </a:moveTo>
                <a:lnTo>
                  <a:pt x="7535365" y="0"/>
                </a:lnTo>
                <a:lnTo>
                  <a:pt x="7535365" y="4187635"/>
                </a:lnTo>
                <a:lnTo>
                  <a:pt x="0" y="418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352372" y="-333545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966505" y="3669228"/>
            <a:ext cx="3594618" cy="93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Shiva Kumar</a:t>
            </a:r>
            <a:br>
              <a:rPr lang="en-US" sz="2624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</a:br>
            <a:r>
              <a:rPr lang="en-US" sz="2624" b="1" dirty="0" err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Bashamoni</a:t>
            </a:r>
            <a:endParaRPr lang="en-US" sz="2624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495653" y="4836585"/>
            <a:ext cx="2453646" cy="30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Frontend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73242" y="3666433"/>
            <a:ext cx="3594618" cy="931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Abhishek </a:t>
            </a:r>
          </a:p>
          <a:p>
            <a:pPr algn="ctr">
              <a:lnSpc>
                <a:spcPts val="3674"/>
              </a:lnSpc>
            </a:pPr>
            <a:r>
              <a:rPr lang="en-US" sz="2624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Singh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43728" y="4836584"/>
            <a:ext cx="2453646" cy="30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UI/UX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14659" y="4836583"/>
            <a:ext cx="2453646" cy="30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UI/UX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23547" y="1461170"/>
            <a:ext cx="6640906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TEAM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D7214A-AEF0-CF78-BC6F-0CD4C57D5CA7}"/>
              </a:ext>
            </a:extLst>
          </p:cNvPr>
          <p:cNvSpPr txBox="1"/>
          <p:nvPr/>
        </p:nvSpPr>
        <p:spPr>
          <a:xfrm>
            <a:off x="6025028" y="6226983"/>
            <a:ext cx="2554248" cy="10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7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Saathvik</a:t>
            </a:r>
            <a:br>
              <a:rPr lang="en-US" sz="27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</a:br>
            <a:r>
              <a:rPr lang="en-US" sz="27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Kellampalli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DB5F84-1DED-6100-A844-7BA4AFF7FBBA}"/>
              </a:ext>
            </a:extLst>
          </p:cNvPr>
          <p:cNvSpPr txBox="1"/>
          <p:nvPr/>
        </p:nvSpPr>
        <p:spPr>
          <a:xfrm>
            <a:off x="6033972" y="7250468"/>
            <a:ext cx="2594859" cy="72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Backend &amp; Deployment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B8291-2CFB-FCEA-B552-E16A6BEE2A45}"/>
              </a:ext>
            </a:extLst>
          </p:cNvPr>
          <p:cNvSpPr txBox="1"/>
          <p:nvPr/>
        </p:nvSpPr>
        <p:spPr>
          <a:xfrm>
            <a:off x="10121231" y="6226983"/>
            <a:ext cx="2743200" cy="102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Akash</a:t>
            </a:r>
            <a:br>
              <a:rPr lang="en-US" sz="262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</a:br>
            <a:r>
              <a:rPr lang="en-US" sz="262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Aakula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04B315-0038-54F2-9897-D47BC1FFE919}"/>
              </a:ext>
            </a:extLst>
          </p:cNvPr>
          <p:cNvSpPr txBox="1"/>
          <p:nvPr/>
        </p:nvSpPr>
        <p:spPr>
          <a:xfrm>
            <a:off x="10955335" y="7427119"/>
            <a:ext cx="108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Testing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55262" flipH="1">
            <a:off x="10372649" y="-3851901"/>
            <a:ext cx="5839558" cy="10381437"/>
          </a:xfrm>
          <a:custGeom>
            <a:avLst/>
            <a:gdLst/>
            <a:ahLst/>
            <a:cxnLst/>
            <a:rect l="l" t="t" r="r" b="b"/>
            <a:pathLst>
              <a:path w="5839558" h="10381437">
                <a:moveTo>
                  <a:pt x="5839558" y="0"/>
                </a:moveTo>
                <a:lnTo>
                  <a:pt x="0" y="0"/>
                </a:lnTo>
                <a:lnTo>
                  <a:pt x="0" y="10381437"/>
                </a:lnTo>
                <a:lnTo>
                  <a:pt x="5839558" y="10381437"/>
                </a:lnTo>
                <a:lnTo>
                  <a:pt x="583955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0548" y="1000125"/>
            <a:ext cx="10833479" cy="190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636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WHY THIS PLATFORM WINS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0548" y="3742590"/>
            <a:ext cx="14902683" cy="376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199" lvl="1" indent="-272099" algn="l">
              <a:lnSpc>
                <a:spcPts val="4360"/>
              </a:lnSpc>
              <a:buFont typeface="Arial"/>
              <a:buChar char="•"/>
            </a:pPr>
            <a:r>
              <a:rPr lang="en-US" sz="25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Transforms a </a:t>
            </a:r>
            <a:r>
              <a:rPr lang="en-US" sz="252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manual, phone‑based process</a:t>
            </a:r>
            <a:r>
              <a:rPr lang="en-US" sz="25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into a </a:t>
            </a:r>
            <a:r>
              <a:rPr lang="en-US" sz="252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real‑time digital supply chain</a:t>
            </a:r>
          </a:p>
          <a:p>
            <a:pPr marL="544199" lvl="1" indent="-272099" algn="l">
              <a:lnSpc>
                <a:spcPts val="4360"/>
              </a:lnSpc>
              <a:buFont typeface="Arial"/>
              <a:buChar char="•"/>
            </a:pPr>
            <a:r>
              <a:rPr lang="en-US" sz="25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Reuses existing </a:t>
            </a:r>
            <a:r>
              <a:rPr lang="en-US" sz="252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quick‑commerce ghost store infrastructure</a:t>
            </a:r>
            <a:r>
              <a:rPr lang="en-US" sz="25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instead of building new logistics from scratch</a:t>
            </a:r>
          </a:p>
          <a:p>
            <a:pPr marL="544199" lvl="1" indent="-272099" algn="l">
              <a:lnSpc>
                <a:spcPts val="4360"/>
              </a:lnSpc>
              <a:buFont typeface="Arial"/>
              <a:buChar char="•"/>
            </a:pPr>
            <a:r>
              <a:rPr lang="en-US" sz="25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Provides </a:t>
            </a:r>
            <a:r>
              <a:rPr lang="en-US" sz="252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end‑to‑end visibility</a:t>
            </a:r>
            <a:r>
              <a:rPr lang="en-US" sz="25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inventory, ETA, rider location, and clinical status</a:t>
            </a:r>
          </a:p>
          <a:p>
            <a:pPr marL="544199" lvl="1" indent="-272099" algn="l">
              <a:lnSpc>
                <a:spcPts val="4360"/>
              </a:lnSpc>
              <a:buFont typeface="Arial"/>
              <a:buChar char="•"/>
            </a:pPr>
            <a:r>
              <a:rPr lang="en-US" sz="25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Reduces wastage by applying </a:t>
            </a:r>
            <a:r>
              <a:rPr lang="en-US" sz="252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FEFO and demand forecasting</a:t>
            </a:r>
          </a:p>
          <a:p>
            <a:pPr marL="544199" lvl="1" indent="-272099" algn="l">
              <a:lnSpc>
                <a:spcPts val="4360"/>
              </a:lnSpc>
              <a:buFont typeface="Arial"/>
              <a:buChar char="•"/>
            </a:pPr>
            <a:r>
              <a:rPr lang="en-US" sz="25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Creates a compliant, audit‑ready system that regulators can </a:t>
            </a:r>
            <a:r>
              <a:rPr lang="en-US" sz="252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trust and monitor</a:t>
            </a:r>
          </a:p>
          <a:p>
            <a:pPr algn="l">
              <a:lnSpc>
                <a:spcPts val="4360"/>
              </a:lnSpc>
            </a:pPr>
            <a:endParaRPr lang="en-US" sz="2520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38601" y="9274174"/>
            <a:ext cx="9677399" cy="520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252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“From guesswork to </a:t>
            </a:r>
            <a:r>
              <a:rPr lang="en-US" sz="252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orchestrated critical‑care logistics</a:t>
            </a:r>
            <a:r>
              <a:rPr lang="en-US" sz="2520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28403" y="1166044"/>
            <a:ext cx="10833479" cy="99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7"/>
              </a:lnSpc>
            </a:pPr>
            <a:r>
              <a:rPr lang="en-US" sz="636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NEXT STEPS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90772" y="2508027"/>
            <a:ext cx="9271110" cy="638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082" lvl="1" indent="-248041" algn="l">
              <a:lnSpc>
                <a:spcPts val="3975"/>
              </a:lnSpc>
              <a:buFont typeface="Arial"/>
              <a:buChar char="•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Identify </a:t>
            </a:r>
            <a:r>
              <a:rPr lang="en-US" sz="229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pilot partners</a:t>
            </a: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marL="992163" lvl="2" indent="-330721" algn="l">
              <a:lnSpc>
                <a:spcPts val="3975"/>
              </a:lnSpc>
              <a:buFont typeface="Arial"/>
              <a:buChar char="⚬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1–2 hospitals, 1 blood bank, 1 ghost store cluster</a:t>
            </a:r>
          </a:p>
          <a:p>
            <a:pPr marL="496082" lvl="1" indent="-248041" algn="l">
              <a:lnSpc>
                <a:spcPts val="3975"/>
              </a:lnSpc>
              <a:buFont typeface="Arial"/>
              <a:buChar char="•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Define baseline metrics:</a:t>
            </a:r>
          </a:p>
          <a:p>
            <a:pPr marL="992163" lvl="2" indent="-330721" algn="l">
              <a:lnSpc>
                <a:spcPts val="3975"/>
              </a:lnSpc>
              <a:buFont typeface="Arial"/>
              <a:buChar char="⚬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Current average delivery time</a:t>
            </a:r>
          </a:p>
          <a:p>
            <a:pPr marL="992163" lvl="2" indent="-330721" algn="l">
              <a:lnSpc>
                <a:spcPts val="3975"/>
              </a:lnSpc>
              <a:buFont typeface="Arial"/>
              <a:buChar char="⚬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Stock‑out frequency, wastage levels</a:t>
            </a:r>
          </a:p>
          <a:p>
            <a:pPr marL="496082" lvl="1" indent="-248041" algn="l">
              <a:lnSpc>
                <a:spcPts val="3975"/>
              </a:lnSpc>
              <a:buFont typeface="Arial"/>
              <a:buChar char="•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Run a </a:t>
            </a:r>
            <a:r>
              <a:rPr lang="en-US" sz="229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3‑month pilot</a:t>
            </a: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measure:</a:t>
            </a:r>
          </a:p>
          <a:p>
            <a:pPr marL="992163" lvl="2" indent="-330721" algn="l">
              <a:lnSpc>
                <a:spcPts val="3975"/>
              </a:lnSpc>
              <a:buFont typeface="Arial"/>
              <a:buChar char="⚬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% deliveries under 10 minutes</a:t>
            </a:r>
          </a:p>
          <a:p>
            <a:pPr marL="992163" lvl="2" indent="-330721" algn="l">
              <a:lnSpc>
                <a:spcPts val="3975"/>
              </a:lnSpc>
              <a:buFont typeface="Arial"/>
              <a:buChar char="⚬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Reduction in manual calls and coordination time</a:t>
            </a:r>
          </a:p>
          <a:p>
            <a:pPr marL="992163" lvl="2" indent="-330721" algn="l">
              <a:lnSpc>
                <a:spcPts val="3975"/>
              </a:lnSpc>
              <a:buFont typeface="Arial"/>
              <a:buChar char="⚬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Improvement in utilization of existing blood stock</a:t>
            </a:r>
          </a:p>
          <a:p>
            <a:pPr marL="496082" lvl="1" indent="-248041" algn="l">
              <a:lnSpc>
                <a:spcPts val="3975"/>
              </a:lnSpc>
              <a:buFont typeface="Arial"/>
              <a:buChar char="•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Co‑design:</a:t>
            </a:r>
          </a:p>
          <a:p>
            <a:pPr marL="992163" lvl="2" indent="-330721" algn="l">
              <a:lnSpc>
                <a:spcPts val="3975"/>
              </a:lnSpc>
              <a:buFont typeface="Arial"/>
              <a:buChar char="⚬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Regulatory reporting views</a:t>
            </a:r>
          </a:p>
          <a:p>
            <a:pPr marL="992163" lvl="2" indent="-330721" algn="l">
              <a:lnSpc>
                <a:spcPts val="3975"/>
              </a:lnSpc>
              <a:buFont typeface="Arial"/>
              <a:buChar char="⚬"/>
            </a:pPr>
            <a:r>
              <a:rPr lang="en-US" sz="229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Hospital‑specific workflows &amp; integrations</a:t>
            </a:r>
          </a:p>
          <a:p>
            <a:pPr algn="l">
              <a:lnSpc>
                <a:spcPts val="3975"/>
              </a:lnSpc>
            </a:pPr>
            <a:endParaRPr lang="en-US" sz="229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Freeform 4"/>
          <p:cNvSpPr/>
          <p:nvPr/>
        </p:nvSpPr>
        <p:spPr>
          <a:xfrm rot="-1943711" flipH="1">
            <a:off x="-7135825" y="-867722"/>
            <a:ext cx="15222923" cy="6980099"/>
          </a:xfrm>
          <a:custGeom>
            <a:avLst/>
            <a:gdLst/>
            <a:ahLst/>
            <a:cxnLst/>
            <a:rect l="l" t="t" r="r" b="b"/>
            <a:pathLst>
              <a:path w="15222923" h="6980099">
                <a:moveTo>
                  <a:pt x="15222923" y="0"/>
                </a:moveTo>
                <a:lnTo>
                  <a:pt x="0" y="0"/>
                </a:lnTo>
                <a:lnTo>
                  <a:pt x="0" y="6980099"/>
                </a:lnTo>
                <a:lnTo>
                  <a:pt x="15222923" y="6980099"/>
                </a:lnTo>
                <a:lnTo>
                  <a:pt x="15222923" y="0"/>
                </a:lnTo>
                <a:close/>
              </a:path>
            </a:pathLst>
          </a:custGeom>
          <a:blipFill>
            <a:blip r:embed="rId2"/>
            <a:stretch>
              <a:fillRect t="-10599" b="-1059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6402" y="9618540"/>
            <a:ext cx="10341598" cy="32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6"/>
              </a:lnSpc>
              <a:spcBef>
                <a:spcPct val="0"/>
              </a:spcBef>
            </a:pPr>
            <a:r>
              <a:rPr lang="en-US" sz="187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“Let’s turn the city’s grocery supply chain into a </a:t>
            </a:r>
            <a:r>
              <a:rPr lang="en-US" sz="1876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life‑saving blood supply network.</a:t>
            </a:r>
            <a:r>
              <a:rPr lang="en-US" sz="187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”</a:t>
            </a: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54745" y="-63395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250410" flipH="1">
            <a:off x="-794368" y="1072397"/>
            <a:ext cx="7002563" cy="12449001"/>
          </a:xfrm>
          <a:custGeom>
            <a:avLst/>
            <a:gdLst/>
            <a:ahLst/>
            <a:cxnLst/>
            <a:rect l="l" t="t" r="r" b="b"/>
            <a:pathLst>
              <a:path w="7002563" h="12449001">
                <a:moveTo>
                  <a:pt x="7002563" y="0"/>
                </a:moveTo>
                <a:lnTo>
                  <a:pt x="0" y="0"/>
                </a:lnTo>
                <a:lnTo>
                  <a:pt x="0" y="12449001"/>
                </a:lnTo>
                <a:lnTo>
                  <a:pt x="7002563" y="12449001"/>
                </a:lnTo>
                <a:lnTo>
                  <a:pt x="700256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25943" y="2194340"/>
            <a:ext cx="10496590" cy="4941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3"/>
              </a:lnSpc>
            </a:pPr>
            <a:r>
              <a:rPr lang="en-US" sz="32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With </a:t>
            </a:r>
            <a:r>
              <a:rPr lang="en-US" sz="327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good data, intelligent routing</a:t>
            </a:r>
            <a:r>
              <a:rPr lang="en-US" sz="32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lang="en-US" sz="327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hyperlocal ghost‑store logistics</a:t>
            </a:r>
            <a:r>
              <a:rPr lang="en-US" sz="32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</a:t>
            </a:r>
          </a:p>
          <a:p>
            <a:pPr algn="ctr">
              <a:lnSpc>
                <a:spcPts val="5673"/>
              </a:lnSpc>
            </a:pPr>
            <a:r>
              <a:rPr lang="en-US" sz="32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health systems can turn the city’s grocery supply chain into a</a:t>
            </a:r>
          </a:p>
          <a:p>
            <a:pPr algn="ctr">
              <a:lnSpc>
                <a:spcPts val="5673"/>
              </a:lnSpc>
            </a:pPr>
            <a:r>
              <a:rPr lang="en-US" sz="327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life‑saving critical‑care supply chain –</a:t>
            </a:r>
          </a:p>
          <a:p>
            <a:pPr algn="ctr">
              <a:lnSpc>
                <a:spcPts val="5673"/>
              </a:lnSpc>
            </a:pPr>
            <a:r>
              <a:rPr lang="en-US" sz="32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delivering the right blood unit to the right patient in </a:t>
            </a:r>
            <a:r>
              <a:rPr lang="en-US" sz="327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under 10 minutes</a:t>
            </a:r>
            <a:r>
              <a:rPr lang="en-US" sz="327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id="5" name="Freeform 5"/>
          <p:cNvSpPr/>
          <p:nvPr/>
        </p:nvSpPr>
        <p:spPr>
          <a:xfrm rot="-2867631" flipH="1">
            <a:off x="15203345" y="-1094213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7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7" y="8229600"/>
                </a:lnTo>
                <a:lnTo>
                  <a:pt x="893290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32200" y="583779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5850" y="1887298"/>
            <a:ext cx="13058724" cy="110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09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build a </a:t>
            </a:r>
            <a:r>
              <a:rPr lang="en-US" sz="209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real‑time blood supply chain platform</a:t>
            </a:r>
            <a:r>
              <a:rPr lang="en-US" sz="209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that connects donors, blood banks, hospitals, and quick‑commerce ghost stores on a single data layer.</a:t>
            </a:r>
          </a:p>
          <a:p>
            <a:pPr algn="l">
              <a:lnSpc>
                <a:spcPts val="2935"/>
              </a:lnSpc>
            </a:pPr>
            <a:endParaRPr lang="en-US" sz="2096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05850" y="642190"/>
            <a:ext cx="10386364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WHAT WE DO</a:t>
            </a:r>
          </a:p>
        </p:txBody>
      </p:sp>
      <p:sp>
        <p:nvSpPr>
          <p:cNvPr id="4" name="Freeform 4"/>
          <p:cNvSpPr/>
          <p:nvPr/>
        </p:nvSpPr>
        <p:spPr>
          <a:xfrm>
            <a:off x="-995516" y="3504806"/>
            <a:ext cx="9694548" cy="6782194"/>
          </a:xfrm>
          <a:custGeom>
            <a:avLst/>
            <a:gdLst/>
            <a:ahLst/>
            <a:cxnLst/>
            <a:rect l="l" t="t" r="r" b="b"/>
            <a:pathLst>
              <a:path w="9694548" h="6782194">
                <a:moveTo>
                  <a:pt x="0" y="0"/>
                </a:moveTo>
                <a:lnTo>
                  <a:pt x="9694548" y="0"/>
                </a:lnTo>
                <a:lnTo>
                  <a:pt x="9694548" y="6782194"/>
                </a:lnTo>
                <a:lnTo>
                  <a:pt x="0" y="678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04762" y="66324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654538" y="21166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57415" y="3111198"/>
            <a:ext cx="11302240" cy="298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system:</a:t>
            </a:r>
          </a:p>
          <a:p>
            <a:pPr marL="521272" lvl="1" indent="-260636" algn="l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Tracks </a:t>
            </a:r>
            <a:r>
              <a:rPr lang="en-US" sz="241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live blood inventory</a:t>
            </a: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across locations</a:t>
            </a:r>
          </a:p>
          <a:p>
            <a:pPr marL="521272" lvl="1" indent="-260636" algn="l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Uses </a:t>
            </a:r>
            <a:r>
              <a:rPr lang="en-US" sz="241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supply chain optimization</a:t>
            </a: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to pick the fastest source</a:t>
            </a:r>
          </a:p>
          <a:p>
            <a:pPr marL="521272" lvl="1" indent="-260636" algn="l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Dispatches via Zepto/Blinkit riders for </a:t>
            </a:r>
            <a:r>
              <a:rPr lang="en-US" sz="241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10‑minute deliveries</a:t>
            </a:r>
          </a:p>
          <a:p>
            <a:pPr marL="521272" lvl="1" indent="-260636" algn="l">
              <a:lnSpc>
                <a:spcPts val="3380"/>
              </a:lnSpc>
              <a:buFont typeface="Arial"/>
              <a:buChar char="•"/>
            </a:pP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Ensures that </a:t>
            </a:r>
            <a:r>
              <a:rPr lang="en-US" sz="241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only authorized hospitals and blood banks</a:t>
            </a:r>
            <a:r>
              <a:rPr lang="en-US" sz="241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can request and receive units</a:t>
            </a:r>
          </a:p>
          <a:p>
            <a:pPr algn="l">
              <a:lnSpc>
                <a:spcPts val="3380"/>
              </a:lnSpc>
            </a:pPr>
            <a:endParaRPr lang="en-US" sz="2414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04158" y="8278523"/>
            <a:ext cx="8376111" cy="110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5"/>
              </a:lnSpc>
            </a:pPr>
            <a:r>
              <a:rPr lang="en-US" sz="209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 short: </a:t>
            </a:r>
          </a:p>
          <a:p>
            <a:pPr algn="l">
              <a:lnSpc>
                <a:spcPts val="2935"/>
              </a:lnSpc>
            </a:pPr>
            <a:r>
              <a:rPr lang="en-US" sz="209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turn the quick‑commerce network that delivers groceries in 10 minutes into a </a:t>
            </a:r>
            <a:r>
              <a:rPr lang="en-US" sz="209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life‑saving blood delivery grid.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636402" y="3558889"/>
            <a:ext cx="9694548" cy="6782194"/>
          </a:xfrm>
          <a:custGeom>
            <a:avLst/>
            <a:gdLst/>
            <a:ahLst/>
            <a:cxnLst/>
            <a:rect l="l" t="t" r="r" b="b"/>
            <a:pathLst>
              <a:path w="9694548" h="6782194">
                <a:moveTo>
                  <a:pt x="9694548" y="0"/>
                </a:moveTo>
                <a:lnTo>
                  <a:pt x="0" y="0"/>
                </a:lnTo>
                <a:lnTo>
                  <a:pt x="0" y="6782194"/>
                </a:lnTo>
                <a:lnTo>
                  <a:pt x="9694548" y="6782194"/>
                </a:lnTo>
                <a:lnTo>
                  <a:pt x="969454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25013" y="3098331"/>
            <a:ext cx="8788872" cy="268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8"/>
              </a:lnSpc>
            </a:pPr>
            <a:endParaRPr dirty="0"/>
          </a:p>
          <a:p>
            <a:pPr marL="530228" lvl="1" indent="-265114" algn="l">
              <a:lnSpc>
                <a:spcPts val="6139"/>
              </a:lnSpc>
              <a:buFont typeface="Arial"/>
              <a:buChar char="•"/>
            </a:pPr>
            <a:r>
              <a:rPr lang="en-US" sz="24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GitHub: https://github.com/broskell/Blood-Bank</a:t>
            </a:r>
            <a:endParaRPr lang="en-US" sz="245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  <a:hlinkClick r:id="rId3" tooltip="https://github.com/broskell/Blood-Bank"/>
            </a:endParaRPr>
          </a:p>
          <a:p>
            <a:pPr marL="530228" lvl="1" indent="-265114" algn="l">
              <a:lnSpc>
                <a:spcPts val="6139"/>
              </a:lnSpc>
              <a:buFont typeface="Arial"/>
              <a:buChar char="•"/>
            </a:pPr>
            <a:r>
              <a:rPr lang="en-US" sz="24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Live demo: https://blood-bank-xi-eight.vercel.app</a:t>
            </a:r>
            <a:endParaRPr lang="en-US" sz="2455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  <a:hlinkClick r:id="rId4" tooltip="https://blood-bank-xi-eight.vercel.app"/>
            </a:endParaRPr>
          </a:p>
          <a:p>
            <a:pPr marL="530228" lvl="1" indent="-265114" algn="l">
              <a:lnSpc>
                <a:spcPts val="6139"/>
              </a:lnSpc>
              <a:spcBef>
                <a:spcPct val="0"/>
              </a:spcBef>
              <a:buFont typeface="Arial"/>
              <a:buChar char="•"/>
            </a:pPr>
            <a:r>
              <a:rPr lang="en-US" sz="24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Institute: </a:t>
            </a:r>
            <a:r>
              <a:rPr lang="en-US" sz="2455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LeapStart</a:t>
            </a:r>
            <a:r>
              <a:rPr lang="en-US" sz="2455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School of Technology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38416" y="1803235"/>
            <a:ext cx="9632852" cy="75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01"/>
              </a:lnSpc>
            </a:pPr>
            <a:r>
              <a:rPr lang="en-US" sz="478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OUR WORK</a:t>
            </a:r>
          </a:p>
        </p:txBody>
      </p:sp>
      <p:sp>
        <p:nvSpPr>
          <p:cNvPr id="5" name="Freeform 5"/>
          <p:cNvSpPr/>
          <p:nvPr/>
        </p:nvSpPr>
        <p:spPr>
          <a:xfrm>
            <a:off x="-2528429" y="726245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17839" y="5070825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7782476" cy="12379902"/>
          </a:xfrm>
          <a:custGeom>
            <a:avLst/>
            <a:gdLst/>
            <a:ahLst/>
            <a:cxnLst/>
            <a:rect l="l" t="t" r="r" b="b"/>
            <a:pathLst>
              <a:path w="7782476" h="12379902">
                <a:moveTo>
                  <a:pt x="0" y="0"/>
                </a:moveTo>
                <a:lnTo>
                  <a:pt x="7782476" y="0"/>
                </a:lnTo>
                <a:lnTo>
                  <a:pt x="7782476" y="12379902"/>
                </a:lnTo>
                <a:lnTo>
                  <a:pt x="0" y="123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485707" y="2789626"/>
            <a:ext cx="8658828" cy="2902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789"/>
              </a:lnSpc>
            </a:pPr>
            <a:r>
              <a:rPr lang="en-US" sz="1037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85707" y="5856200"/>
            <a:ext cx="5936446" cy="92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RAPID BLOOD SUPPLY CHAIN PLATFORM</a:t>
            </a:r>
          </a:p>
        </p:txBody>
      </p:sp>
      <p:sp>
        <p:nvSpPr>
          <p:cNvPr id="6" name="Freeform 6"/>
          <p:cNvSpPr/>
          <p:nvPr/>
        </p:nvSpPr>
        <p:spPr>
          <a:xfrm>
            <a:off x="15144536" y="-2501909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53931" y="9378491"/>
            <a:ext cx="8523629" cy="26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67"/>
              </a:lnSpc>
            </a:pPr>
            <a:r>
              <a:rPr lang="en-US" sz="1599" spc="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“From fragmented fridges to </a:t>
            </a:r>
            <a:r>
              <a:rPr lang="en-US" sz="1599" b="1" spc="4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 synchronized 10‑minute blood supply chain</a:t>
            </a:r>
            <a:r>
              <a:rPr lang="en-US" sz="1599" spc="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79393" y="530176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470785" y="-792056"/>
            <a:ext cx="8817215" cy="14025903"/>
          </a:xfrm>
          <a:custGeom>
            <a:avLst/>
            <a:gdLst/>
            <a:ahLst/>
            <a:cxnLst/>
            <a:rect l="l" t="t" r="r" b="b"/>
            <a:pathLst>
              <a:path w="8817215" h="14025903">
                <a:moveTo>
                  <a:pt x="8817215" y="0"/>
                </a:moveTo>
                <a:lnTo>
                  <a:pt x="0" y="0"/>
                </a:lnTo>
                <a:lnTo>
                  <a:pt x="0" y="14025903"/>
                </a:lnTo>
                <a:lnTo>
                  <a:pt x="8817215" y="14025903"/>
                </a:lnTo>
                <a:lnTo>
                  <a:pt x="881721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1143" y="769983"/>
            <a:ext cx="8229642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ABOUT US</a:t>
            </a:r>
          </a:p>
        </p:txBody>
      </p:sp>
      <p:sp>
        <p:nvSpPr>
          <p:cNvPr id="5" name="Freeform 5"/>
          <p:cNvSpPr/>
          <p:nvPr/>
        </p:nvSpPr>
        <p:spPr>
          <a:xfrm>
            <a:off x="-3654538" y="-106656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1216" y="2401622"/>
            <a:ext cx="933308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are a </a:t>
            </a:r>
            <a:r>
              <a:rPr lang="en-US" sz="24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5‑member team of first‑year LeapStart students</a:t>
            </a: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exploring how technology and modern supply chains can solve real healthcare problems.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1216" y="4136892"/>
            <a:ext cx="11821876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This project is part of our </a:t>
            </a:r>
            <a:r>
              <a:rPr lang="en-US" sz="24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academic learning journey</a:t>
            </a: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where we: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Learn the foundations of </a:t>
            </a:r>
            <a:r>
              <a:rPr lang="en-US" sz="24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web development, cloud, and data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Study how </a:t>
            </a:r>
            <a:r>
              <a:rPr lang="en-US" sz="24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supply chain optimization</a:t>
            </a: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can be applied to blood logistics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Work closely with faculty mentors and industry case studies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Build a prototype platform that connects </a:t>
            </a:r>
            <a:r>
              <a:rPr lang="en-US" sz="24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donors, hospitals, blood banks, and ghost stores</a:t>
            </a: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on a single interface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9990" y="8225524"/>
            <a:ext cx="11015062" cy="73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4"/>
              </a:lnSpc>
            </a:pPr>
            <a:r>
              <a:rPr lang="en-US" sz="213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We’re not industry engineers yet – we’re </a:t>
            </a:r>
            <a:r>
              <a:rPr lang="en-US" sz="213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students learning to think like them</a:t>
            </a:r>
            <a:r>
              <a:rPr lang="en-US" sz="213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using this project as our first real step into tech‑driven healthcare.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80206" y="0"/>
            <a:ext cx="5207794" cy="9258300"/>
          </a:xfrm>
          <a:custGeom>
            <a:avLst/>
            <a:gdLst/>
            <a:ahLst/>
            <a:cxnLst/>
            <a:rect l="l" t="t" r="r" b="b"/>
            <a:pathLst>
              <a:path w="5207794" h="9258300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23547" y="3079585"/>
            <a:ext cx="6640906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VISION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42615" y="4425131"/>
            <a:ext cx="8779883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 build an </a:t>
            </a:r>
            <a:r>
              <a:rPr lang="en-US" sz="24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intelligent, hyperlocal blood supply mesh</a:t>
            </a: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where any emergency in the city can receive the right blood unit in </a:t>
            </a:r>
            <a:r>
              <a:rPr lang="en-US" sz="24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under 10 minutes</a:t>
            </a: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with full traceability from </a:t>
            </a:r>
            <a:r>
              <a:rPr lang="en-US" sz="24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vein‑to‑vein</a:t>
            </a: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– donor to patient.</a:t>
            </a:r>
          </a:p>
        </p:txBody>
      </p:sp>
      <p:sp>
        <p:nvSpPr>
          <p:cNvPr id="5" name="Freeform 5"/>
          <p:cNvSpPr/>
          <p:nvPr/>
        </p:nvSpPr>
        <p:spPr>
          <a:xfrm>
            <a:off x="-4201385" y="5880610"/>
            <a:ext cx="9144000" cy="5081603"/>
          </a:xfrm>
          <a:custGeom>
            <a:avLst/>
            <a:gdLst/>
            <a:ahLst/>
            <a:cxnLst/>
            <a:rect l="l" t="t" r="r" b="b"/>
            <a:pathLst>
              <a:path w="9144000" h="5081603">
                <a:moveTo>
                  <a:pt x="0" y="0"/>
                </a:moveTo>
                <a:lnTo>
                  <a:pt x="9144000" y="0"/>
                </a:lnTo>
                <a:lnTo>
                  <a:pt x="9144000" y="5081603"/>
                </a:lnTo>
                <a:lnTo>
                  <a:pt x="0" y="50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64221" y="470567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174143" y="-156740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62062" y="6902361"/>
            <a:ext cx="4963876" cy="56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7"/>
              </a:lnSpc>
            </a:pPr>
            <a:r>
              <a:rPr lang="en-US" sz="1599" spc="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“From fragmented stockrooms to a </a:t>
            </a:r>
            <a:r>
              <a:rPr lang="en-US" sz="1599" b="1" spc="4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synchronized critical‑care supply chain.</a:t>
            </a:r>
            <a:r>
              <a:rPr lang="en-US" sz="1599" spc="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18288000" cy="9877425"/>
          </a:xfrm>
          <a:custGeom>
            <a:avLst/>
            <a:gdLst/>
            <a:ahLst/>
            <a:cxnLst/>
            <a:rect l="l" t="t" r="r" b="b"/>
            <a:pathLst>
              <a:path w="18288000" h="9877425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23547" y="1475698"/>
            <a:ext cx="6640906" cy="11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5"/>
              </a:lnSpc>
            </a:pPr>
            <a:r>
              <a:rPr lang="en-US" sz="720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MISSION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14600" y="2913021"/>
            <a:ext cx="14401800" cy="3121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52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342900" indent="-342900">
              <a:lnSpc>
                <a:spcPts val="3520"/>
              </a:lnSpc>
              <a:buFont typeface="Arial" panose="020B0604020202020204" pitchFamily="34" charset="0"/>
              <a:buChar char="•"/>
            </a:pPr>
            <a:r>
              <a:rPr lang="en-US" sz="2378" spc="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Digitize blood inventory across hospitals, blood banks, and ghost stores</a:t>
            </a:r>
          </a:p>
          <a:p>
            <a:pPr marL="342900" indent="-342900">
              <a:lnSpc>
                <a:spcPts val="3520"/>
              </a:lnSpc>
              <a:buFont typeface="Arial" panose="020B0604020202020204" pitchFamily="34" charset="0"/>
              <a:buChar char="•"/>
            </a:pPr>
            <a:r>
              <a:rPr lang="en-US" sz="2378" spc="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</a:t>
            </a:r>
            <a:r>
              <a:rPr lang="en-US" sz="2378" b="1" spc="68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real‑time data and optimization algorithms</a:t>
            </a:r>
            <a:r>
              <a:rPr lang="en-US" sz="2378" spc="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to orchestrate every unit</a:t>
            </a:r>
          </a:p>
          <a:p>
            <a:pPr marL="342900" indent="-342900">
              <a:lnSpc>
                <a:spcPts val="3520"/>
              </a:lnSpc>
              <a:buFont typeface="Arial" panose="020B0604020202020204" pitchFamily="34" charset="0"/>
              <a:buChar char="•"/>
            </a:pPr>
            <a:r>
              <a:rPr lang="en-US" sz="2378" spc="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Leverage </a:t>
            </a:r>
            <a:r>
              <a:rPr lang="en-US" sz="2378" spc="68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Zepto</a:t>
            </a:r>
            <a:r>
              <a:rPr lang="en-US" sz="2378" spc="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/</a:t>
            </a:r>
            <a:r>
              <a:rPr lang="en-US" sz="2378" spc="68" dirty="0" err="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Blinkit</a:t>
            </a:r>
            <a:r>
              <a:rPr lang="en-US" sz="2378" spc="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micro‑fulfilment centers as </a:t>
            </a:r>
            <a:r>
              <a:rPr lang="en-US" sz="2378" b="1" spc="68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medical ghost hubs</a:t>
            </a:r>
          </a:p>
          <a:p>
            <a:pPr marL="342900" indent="-342900">
              <a:lnSpc>
                <a:spcPts val="3520"/>
              </a:lnSpc>
              <a:buFont typeface="Arial" panose="020B0604020202020204" pitchFamily="34" charset="0"/>
              <a:buChar char="•"/>
            </a:pPr>
            <a:r>
              <a:rPr lang="en-US" sz="2378" spc="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Guarantee that </a:t>
            </a:r>
            <a:r>
              <a:rPr lang="en-US" sz="2378" b="1" spc="68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only verified healthcare institutions</a:t>
            </a:r>
            <a:r>
              <a:rPr lang="en-US" sz="2378" spc="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can request and receive blood</a:t>
            </a:r>
          </a:p>
          <a:p>
            <a:pPr marL="342900" indent="-342900">
              <a:lnSpc>
                <a:spcPts val="3520"/>
              </a:lnSpc>
              <a:buFont typeface="Arial" panose="020B0604020202020204" pitchFamily="34" charset="0"/>
              <a:buChar char="•"/>
            </a:pPr>
            <a:r>
              <a:rPr lang="en-US" sz="2378" spc="68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Continuously learn from data to </a:t>
            </a:r>
            <a:r>
              <a:rPr lang="en-US" sz="2378" b="1" spc="68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reduce stock‑outs, wastage, and delivery time</a:t>
            </a:r>
          </a:p>
          <a:p>
            <a:pPr marL="342900" indent="-342900">
              <a:lnSpc>
                <a:spcPts val="3520"/>
              </a:lnSpc>
              <a:buFont typeface="Arial" panose="020B0604020202020204" pitchFamily="34" charset="0"/>
              <a:buChar char="•"/>
            </a:pPr>
            <a:endParaRPr lang="en-US" sz="2378" b="1" spc="68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3654538" y="-378141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73257" y="327639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92996" y="2321570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11747" y="2283470"/>
            <a:ext cx="11995012" cy="2280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945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EMERGENCY BLOOD SUPPLY CHAIN</a:t>
            </a:r>
          </a:p>
          <a:p>
            <a:pPr algn="ctr">
              <a:lnSpc>
                <a:spcPts val="4004"/>
              </a:lnSpc>
            </a:pPr>
            <a:r>
              <a:rPr lang="en-US" sz="3543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 THE GAP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80346" y="6354105"/>
            <a:ext cx="3755119" cy="109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12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Typical emergency blood delivery time in many urban hospitals today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44354" y="5645476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45–90 min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94901" y="6362039"/>
            <a:ext cx="4339766" cy="1080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Estimated share of critical cases where </a:t>
            </a:r>
            <a:r>
              <a:rPr lang="en-US" sz="2088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delayed blood availability</a:t>
            </a:r>
            <a:r>
              <a:rPr lang="en-US" sz="2088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worsens outcomes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9228" y="5645476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20–30%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79760" y="6319655"/>
            <a:ext cx="4208659" cy="108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8"/>
              </a:lnSpc>
            </a:pPr>
            <a:r>
              <a:rPr lang="en-US" sz="207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target </a:t>
            </a:r>
            <a:r>
              <a:rPr lang="en-US" sz="207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door‑to‑door </a:t>
            </a:r>
            <a:r>
              <a:rPr lang="en-US" sz="207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delivery time using ghost‑store powered logistics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93790" y="5645476"/>
            <a:ext cx="3791112" cy="71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10 min</a:t>
            </a:r>
          </a:p>
        </p:txBody>
      </p:sp>
      <p:sp>
        <p:nvSpPr>
          <p:cNvPr id="10" name="Freeform 10"/>
          <p:cNvSpPr/>
          <p:nvPr/>
        </p:nvSpPr>
        <p:spPr>
          <a:xfrm rot="-1672140" flipH="1" flipV="1">
            <a:off x="-3437753" y="-3937991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932906" y="0"/>
                </a:lnTo>
                <a:lnTo>
                  <a:pt x="8932906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662062" y="8544594"/>
            <a:ext cx="5959392" cy="562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7"/>
              </a:lnSpc>
            </a:pPr>
            <a:r>
              <a:rPr lang="en-US" sz="1599" spc="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overlay a smart </a:t>
            </a:r>
            <a:r>
              <a:rPr lang="en-US" sz="1599" b="1" spc="46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supply chain layer</a:t>
            </a:r>
            <a:r>
              <a:rPr lang="en-US" sz="1599" spc="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on top of existing blood banks and quick‑commerce networks.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-4628730" y="56037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500" y="359982"/>
            <a:ext cx="12019705" cy="1308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4"/>
              </a:lnSpc>
            </a:pPr>
            <a:r>
              <a:rPr lang="en-US" sz="4357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GLOBAL BLOOD DEMAND &amp; SHORTAGE CONTEXT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1281" y="1939389"/>
            <a:ext cx="14651768" cy="821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7669" lvl="1" indent="-208835" algn="l">
              <a:lnSpc>
                <a:spcPts val="2708"/>
              </a:lnSpc>
              <a:buFont typeface="Arial"/>
              <a:buChar char="•"/>
            </a:pP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Rising Blood Cancer Burden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Leukemia, lymphoma, myeloma and Hodgkin lymphoma cases have been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increasing every year since at least 1990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driven by population growth, ageing and higher incidence.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Multiple myeloma cases have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nearly tripled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from 1990 to 2021 and are projected to reach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~321,000 new cases by 2045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High‑income regions (e.g., Northern America) show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higher age‑standardized incidence rates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(ASR ~4.8 per 100,000 for myeloma).</a:t>
            </a:r>
          </a:p>
          <a:p>
            <a:pPr marL="417669" lvl="1" indent="-208835" algn="l">
              <a:lnSpc>
                <a:spcPts val="2708"/>
              </a:lnSpc>
              <a:buFont typeface="Arial"/>
              <a:buChar char="•"/>
            </a:pP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Where Blood Is Used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world collects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~118.5 million blood donations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per year.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40%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of donations come from high‑income countries that account for only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16% 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of the global population – they are the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largest per‑capita users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(surgeries, trauma care, cancer, transplants).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Low‑ and middle‑income countries (LMICs) face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chronic shortages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despite higher need from trauma, childbirth and anemia.</a:t>
            </a:r>
          </a:p>
          <a:p>
            <a:pPr marL="417669" lvl="1" indent="-208835" algn="l">
              <a:lnSpc>
                <a:spcPts val="2708"/>
              </a:lnSpc>
              <a:buFont typeface="Arial"/>
              <a:buChar char="•"/>
            </a:pP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Deaths from Blood Shortages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Exact global numbers are not tracked, but shortages contribute to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millions of preventable deaths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annually from hemorrhage, trauma, obstetric complications and severe anemia.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 India alone, estimates suggest up to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12,000 deaths per day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linked to delayed access to blood and an annual deficit of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~5 million units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marL="417669" lvl="1" indent="-208835" algn="l">
              <a:lnSpc>
                <a:spcPts val="2708"/>
              </a:lnSpc>
              <a:buFont typeface="Arial"/>
              <a:buChar char="•"/>
            </a:pP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Persistent Supply Chain Gap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Voluntary donations rose by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10.7 million (2008–2018)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yet LMICs still face a deficit of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&gt;100 million units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each year.</a:t>
            </a:r>
          </a:p>
          <a:p>
            <a:pPr marL="835339" lvl="2" indent="-278446" algn="l">
              <a:lnSpc>
                <a:spcPts val="2708"/>
              </a:lnSpc>
              <a:buFont typeface="Arial"/>
              <a:buChar char="⚬"/>
            </a:pP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Shortages drive high mortality in trauma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(~40% of hospital deaths)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maternal cases 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(up to 35%)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highlighting a</a:t>
            </a:r>
            <a:r>
              <a:rPr lang="en-US" sz="1934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global blood supply chain and distribution problem</a:t>
            </a:r>
            <a:r>
              <a:rPr lang="en-US" sz="193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not just a donation problem.</a:t>
            </a:r>
          </a:p>
          <a:p>
            <a:pPr algn="l">
              <a:lnSpc>
                <a:spcPts val="2708"/>
              </a:lnSpc>
            </a:pPr>
            <a:endParaRPr lang="en-US" sz="1934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4" name="Freeform 4"/>
          <p:cNvSpPr/>
          <p:nvPr/>
        </p:nvSpPr>
        <p:spPr>
          <a:xfrm rot="-3567694">
            <a:off x="11451377" y="3280753"/>
            <a:ext cx="11615846" cy="6455284"/>
          </a:xfrm>
          <a:custGeom>
            <a:avLst/>
            <a:gdLst/>
            <a:ahLst/>
            <a:cxnLst/>
            <a:rect l="l" t="t" r="r" b="b"/>
            <a:pathLst>
              <a:path w="11615846" h="6455284">
                <a:moveTo>
                  <a:pt x="0" y="0"/>
                </a:moveTo>
                <a:lnTo>
                  <a:pt x="11615846" y="0"/>
                </a:lnTo>
                <a:lnTo>
                  <a:pt x="11615846" y="6455284"/>
                </a:lnTo>
                <a:lnTo>
                  <a:pt x="0" y="6455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54538" y="-378141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73257" y="327639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00029" y="0"/>
            <a:ext cx="5518412" cy="9810510"/>
          </a:xfrm>
          <a:custGeom>
            <a:avLst/>
            <a:gdLst/>
            <a:ahLst/>
            <a:cxnLst/>
            <a:rect l="l" t="t" r="r" b="b"/>
            <a:pathLst>
              <a:path w="5518412" h="9810510">
                <a:moveTo>
                  <a:pt x="5518412" y="0"/>
                </a:moveTo>
                <a:lnTo>
                  <a:pt x="0" y="0"/>
                </a:lnTo>
                <a:lnTo>
                  <a:pt x="0" y="9810510"/>
                </a:lnTo>
                <a:lnTo>
                  <a:pt x="5518412" y="9810510"/>
                </a:lnTo>
                <a:lnTo>
                  <a:pt x="551841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15965" y="990600"/>
            <a:ext cx="9552795" cy="1721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0"/>
              </a:lnSpc>
            </a:pPr>
            <a:r>
              <a:rPr lang="en-US" sz="7398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CASE STUDY </a:t>
            </a:r>
          </a:p>
          <a:p>
            <a:pPr algn="ctr">
              <a:lnSpc>
                <a:spcPts val="4611"/>
              </a:lnSpc>
              <a:spcBef>
                <a:spcPct val="0"/>
              </a:spcBef>
            </a:pPr>
            <a:r>
              <a:rPr lang="en-US" sz="408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THE GOLDEN 10 MINUTES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68874" y="3445974"/>
            <a:ext cx="12748803" cy="5812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679" lvl="1" indent="-236340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28‑year‑old postpartum patient is bleeding heavily in a tier‑2 hospital.</a:t>
            </a:r>
          </a:p>
          <a:p>
            <a:pPr marL="472679" lvl="1" indent="-236340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On‑site blood stock is exhausted; the resident needs </a:t>
            </a:r>
            <a:r>
              <a:rPr lang="en-US" sz="21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3 units O‑negative immediately.</a:t>
            </a:r>
          </a:p>
          <a:p>
            <a:pPr algn="l">
              <a:lnSpc>
                <a:spcPts val="3065"/>
              </a:lnSpc>
            </a:pPr>
            <a:endParaRPr lang="en-US" sz="218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512068" lvl="1" indent="-256034" algn="l">
              <a:lnSpc>
                <a:spcPts val="3320"/>
              </a:lnSpc>
              <a:buFont typeface="Arial"/>
              <a:buChar char="•"/>
            </a:pPr>
            <a:r>
              <a:rPr lang="en-US" sz="2371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Traditional process:</a:t>
            </a:r>
          </a:p>
          <a:p>
            <a:pPr marL="945359" lvl="2" indent="-315120" algn="l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Calls multiple blood banks manually, checks paper/Excel inventory</a:t>
            </a:r>
          </a:p>
          <a:p>
            <a:pPr marL="945359" lvl="2" indent="-315120" algn="l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Sends staff by bike/car to pick up blood → 45–60 minutes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31763" lvl="1" indent="-265881" algn="l">
              <a:lnSpc>
                <a:spcPts val="3448"/>
              </a:lnSpc>
              <a:buFont typeface="Arial"/>
              <a:buChar char="•"/>
            </a:pPr>
            <a:r>
              <a:rPr lang="en-US" sz="2463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With our platform:</a:t>
            </a:r>
          </a:p>
          <a:p>
            <a:pPr marL="945359" lvl="2" indent="-315120" algn="l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Resident raises a request in the </a:t>
            </a:r>
            <a:r>
              <a:rPr lang="en-US" sz="21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Hospital Portal</a:t>
            </a:r>
          </a:p>
          <a:p>
            <a:pPr marL="945359" lvl="2" indent="-315120" algn="l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System scans </a:t>
            </a:r>
            <a:r>
              <a:rPr lang="en-US" sz="21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real‑time inventory</a:t>
            </a: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across blood banks &amp; ghost stores</a:t>
            </a:r>
          </a:p>
          <a:p>
            <a:pPr marL="945359" lvl="2" indent="-315120" algn="l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Selects nearest Zepto/Blinkit ghost store with pre‑positioned stock</a:t>
            </a:r>
          </a:p>
          <a:p>
            <a:pPr marL="945359" lvl="2" indent="-315120" algn="l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Rider dispatched instantly → </a:t>
            </a:r>
            <a:r>
              <a:rPr lang="en-US" sz="21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ETA under 10 minutes</a:t>
            </a: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tracked live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472679" lvl="1" indent="-236340" algn="l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emergency becomes a </a:t>
            </a:r>
            <a:r>
              <a:rPr lang="en-US" sz="218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standardized supply chain event</a:t>
            </a:r>
            <a:r>
              <a:rPr lang="en-US" sz="218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not a panic operation.</a:t>
            </a:r>
          </a:p>
          <a:p>
            <a:pPr algn="l">
              <a:lnSpc>
                <a:spcPts val="3065"/>
              </a:lnSpc>
            </a:pPr>
            <a:endParaRPr lang="en-US" sz="2189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7331" y="217541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877973" flipH="1" flipV="1">
            <a:off x="-3603142" y="4383290"/>
            <a:ext cx="8815875" cy="11329638"/>
          </a:xfrm>
          <a:custGeom>
            <a:avLst/>
            <a:gdLst/>
            <a:ahLst/>
            <a:cxnLst/>
            <a:rect l="l" t="t" r="r" b="b"/>
            <a:pathLst>
              <a:path w="8815875" h="11329638">
                <a:moveTo>
                  <a:pt x="8815875" y="11329638"/>
                </a:moveTo>
                <a:lnTo>
                  <a:pt x="0" y="11329638"/>
                </a:lnTo>
                <a:lnTo>
                  <a:pt x="0" y="0"/>
                </a:lnTo>
                <a:lnTo>
                  <a:pt x="8815875" y="0"/>
                </a:lnTo>
                <a:lnTo>
                  <a:pt x="8815875" y="1132963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37876" y="369327"/>
            <a:ext cx="2812248" cy="127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Blood Bank &amp; Inventory Engine (2)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962329" y="1812071"/>
            <a:ext cx="363341" cy="36334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12571" y="4961829"/>
            <a:ext cx="363341" cy="36334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13837" y="4961829"/>
            <a:ext cx="363341" cy="36334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72701" y="4665798"/>
            <a:ext cx="2982694" cy="127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Hospital Command Center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(1)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34354" y="4665798"/>
            <a:ext cx="3414373" cy="127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Ghost Store Logistics Connector (3)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962329" y="8109012"/>
            <a:ext cx="363341" cy="36334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272704" y="8641994"/>
            <a:ext cx="3742592" cy="127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Donor Network &amp; Analytics</a:t>
            </a:r>
          </a:p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(4)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70011" y="7540940"/>
            <a:ext cx="3236113" cy="175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168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Together, these four modules form an </a:t>
            </a:r>
            <a:r>
              <a:rPr lang="en-US" sz="168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end‑to‑end blood logistics stack</a:t>
            </a:r>
            <a:r>
              <a:rPr lang="en-US" sz="168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 from donors and storage to </a:t>
            </a:r>
            <a:r>
              <a:rPr lang="en-US" sz="1686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micro‑fulfilment</a:t>
            </a:r>
            <a:r>
              <a:rPr lang="en-US" sz="168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last‑mile delivery.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7250" y="1377999"/>
            <a:ext cx="5862054" cy="1521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2"/>
              </a:lnSpc>
            </a:pPr>
            <a:r>
              <a:rPr lang="en-US" sz="505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PLATFORM MODULES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994241" y="1993741"/>
            <a:ext cx="6299517" cy="629951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161211" y="-335702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1953</Words>
  <Application>Microsoft Office PowerPoint</Application>
  <PresentationFormat>Custom</PresentationFormat>
  <Paragraphs>229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Horizon</vt:lpstr>
      <vt:lpstr>Calibri</vt:lpstr>
      <vt:lpstr>Arimo Bold</vt:lpstr>
      <vt:lpstr>Garet Bold</vt:lpstr>
      <vt:lpstr>Garet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Futuristic Tech Presentation</dc:title>
  <cp:lastModifiedBy>Kellampalli Saathvik</cp:lastModifiedBy>
  <cp:revision>1</cp:revision>
  <dcterms:created xsi:type="dcterms:W3CDTF">2006-08-16T00:00:00Z</dcterms:created>
  <dcterms:modified xsi:type="dcterms:W3CDTF">2026-01-07T13:24:02Z</dcterms:modified>
  <dc:identifier>DAG9pUhPSDk</dc:identifier>
</cp:coreProperties>
</file>